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9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6" r:id="rId8"/>
    <p:sldId id="265" r:id="rId9"/>
    <p:sldId id="267" r:id="rId10"/>
    <p:sldId id="268" r:id="rId11"/>
    <p:sldId id="272" r:id="rId12"/>
    <p:sldId id="270" r:id="rId13"/>
    <p:sldId id="271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arcador de fecha 9">
            <a:extLst>
              <a:ext uri="{FF2B5EF4-FFF2-40B4-BE49-F238E27FC236}">
                <a16:creationId xmlns:a16="http://schemas.microsoft.com/office/drawing/2014/main" id="{D035BC68-A49D-4FA1-9D45-FFABEC565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DF7-0FE8-4613-9AE3-49ECEA9F0248}" type="datetimeFigureOut">
              <a:rPr lang="es-ES" smtClean="0"/>
              <a:t>26/10/2018</a:t>
            </a:fld>
            <a:endParaRPr lang="es-ES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13347D53-5A49-448C-8E73-F2ADF2BCF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Elena Álvarez Álvarez</a:t>
            </a:r>
            <a:endParaRPr lang="es-ES" dirty="0"/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EDAFD933-117D-4485-A99D-082A943BE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8468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DF7-0FE8-4613-9AE3-49ECEA9F0248}" type="datetimeFigureOut">
              <a:rPr lang="es-ES" smtClean="0"/>
              <a:t>26/10/2018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A0F1-085A-4199-B2A5-940286E218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71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DF7-0FE8-4613-9AE3-49ECEA9F0248}" type="datetimeFigureOut">
              <a:rPr lang="es-ES" smtClean="0"/>
              <a:t>26/10/2018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A0F1-085A-4199-B2A5-940286E218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20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DF7-0FE8-4613-9AE3-49ECEA9F0248}" type="datetimeFigureOut">
              <a:rPr lang="es-ES" smtClean="0"/>
              <a:t>26/10/2018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Elena Álvarez </a:t>
            </a:r>
            <a:r>
              <a:rPr lang="es-ES" dirty="0" err="1"/>
              <a:t>Álvarez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6873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DF7-0FE8-4613-9AE3-49ECEA9F0248}" type="datetimeFigureOut">
              <a:rPr lang="es-ES" smtClean="0"/>
              <a:t>26/10/2018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A0F1-085A-4199-B2A5-940286E21823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7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DF7-0FE8-4613-9AE3-49ECEA9F0248}" type="datetimeFigureOut">
              <a:rPr lang="es-ES" smtClean="0"/>
              <a:t>26/10/2018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Elena Álvarez </a:t>
            </a:r>
            <a:r>
              <a:rPr lang="es-ES" dirty="0" err="1"/>
              <a:t>álvarez</a:t>
            </a: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6640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DF7-0FE8-4613-9AE3-49ECEA9F0248}" type="datetimeFigureOut">
              <a:rPr lang="es-ES" smtClean="0"/>
              <a:t>26/10/2018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Elena Álvarez </a:t>
            </a:r>
            <a:r>
              <a:rPr lang="es-ES" dirty="0" err="1"/>
              <a:t>Álvarez</a:t>
            </a:r>
            <a:endParaRPr lang="es-ES" dirty="0"/>
          </a:p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A0F1-085A-4199-B2A5-940286E218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23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DF7-0FE8-4613-9AE3-49ECEA9F0248}" type="datetimeFigureOut">
              <a:rPr lang="es-ES" smtClean="0"/>
              <a:t>26/10/2018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Elena Álvarez </a:t>
            </a:r>
            <a:r>
              <a:rPr lang="es-ES" dirty="0" err="1"/>
              <a:t>Álvarez</a:t>
            </a:r>
            <a:endParaRPr lang="es-ES" dirty="0"/>
          </a:p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A0F1-085A-4199-B2A5-940286E218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774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DF7-0FE8-4613-9AE3-49ECEA9F0248}" type="datetimeFigureOut">
              <a:rPr lang="es-ES" smtClean="0"/>
              <a:t>26/10/2018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A0F1-085A-4199-B2A5-940286E218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766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341DF7-0FE8-4613-9AE3-49ECEA9F0248}" type="datetimeFigureOut">
              <a:rPr lang="es-ES" smtClean="0"/>
              <a:t>26/10/2018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Elena Álvarez </a:t>
            </a:r>
            <a:r>
              <a:rPr lang="es-ES" dirty="0" err="1"/>
              <a:t>Álvarez</a:t>
            </a:r>
            <a:endParaRPr lang="es-ES" dirty="0"/>
          </a:p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C7A0F1-085A-4199-B2A5-940286E218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4114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41DF7-0FE8-4613-9AE3-49ECEA9F0248}" type="datetimeFigureOut">
              <a:rPr lang="es-ES" smtClean="0"/>
              <a:t>26/10/2018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Elena Álvarez </a:t>
            </a:r>
            <a:r>
              <a:rPr lang="es-ES" dirty="0" err="1"/>
              <a:t>Álvarez</a:t>
            </a:r>
            <a:endParaRPr lang="es-ES" dirty="0"/>
          </a:p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7A0F1-085A-4199-B2A5-940286E218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01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341DF7-0FE8-4613-9AE3-49ECEA9F0248}" type="datetimeFigureOut">
              <a:rPr lang="es-ES" smtClean="0"/>
              <a:t>26/10/2018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ElCalibri (Cuerpo)"/>
              </a:defRPr>
            </a:lvl1pPr>
          </a:lstStyle>
          <a:p>
            <a:r>
              <a:rPr lang="es-ES" dirty="0"/>
              <a:t>Elena Álvarez </a:t>
            </a:r>
            <a:r>
              <a:rPr lang="es-ES" dirty="0" err="1"/>
              <a:t>Álvarez</a:t>
            </a: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C7A0F1-085A-4199-B2A5-940286E21823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26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0000-0002-6434-5150" TargetMode="External"/><Relationship Id="rId2" Type="http://schemas.openxmlformats.org/officeDocument/2006/relationships/hyperlink" Target="mailto:elena.alvarez@unir.net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thinkbig.com/inventos-mas-importantes-del-siglo-xx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09D4C7-772F-401B-A71D-0D01A1387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829074"/>
          </a:xfrm>
        </p:spPr>
        <p:txBody>
          <a:bodyPr>
            <a:noAutofit/>
          </a:bodyPr>
          <a:lstStyle/>
          <a:p>
            <a:r>
              <a:rPr lang="es-ES" sz="6000" b="1" dirty="0"/>
              <a:t>La crisis de la razón instrumental en el pensamiento de Bauman y Ratzinger</a:t>
            </a:r>
            <a:endParaRPr lang="es-ES" sz="6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49E1BF-C4A7-4573-8C4C-097FA8400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3610466"/>
            <a:ext cx="10058400" cy="260456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s-ES" dirty="0"/>
              <a:t>VII Congreso Mundial de Metafísica</a:t>
            </a:r>
          </a:p>
          <a:p>
            <a:pPr algn="r"/>
            <a:r>
              <a:rPr lang="es-ES" dirty="0"/>
              <a:t>Persona y ciencia abiertas al absoluto</a:t>
            </a:r>
          </a:p>
          <a:p>
            <a:pPr algn="r"/>
            <a:r>
              <a:rPr lang="es-ES" dirty="0"/>
              <a:t>Salamanca, 24-27 octubre 2018</a:t>
            </a:r>
          </a:p>
          <a:p>
            <a:pPr algn="r"/>
            <a:endParaRPr lang="es-ES" dirty="0"/>
          </a:p>
          <a:p>
            <a:pPr algn="r"/>
            <a:r>
              <a:rPr lang="es-ES" dirty="0"/>
              <a:t>Por: Elena Álvarez </a:t>
            </a:r>
            <a:r>
              <a:rPr lang="es-ES" dirty="0" err="1"/>
              <a:t>Álvarez</a:t>
            </a:r>
            <a:endParaRPr lang="es-ES" dirty="0"/>
          </a:p>
          <a:p>
            <a:pPr algn="r"/>
            <a:r>
              <a:rPr lang="es-ES" dirty="0"/>
              <a:t>Universidad Internacional de La Rioja</a:t>
            </a:r>
          </a:p>
        </p:txBody>
      </p:sp>
      <p:pic>
        <p:nvPicPr>
          <p:cNvPr id="1026" name="Picture 2" descr="http://romemetaphysics.org/wp-content/uploads/2018/02/Universidad_pontifica_salamanca-thegem-person.jpg">
            <a:extLst>
              <a:ext uri="{FF2B5EF4-FFF2-40B4-BE49-F238E27FC236}">
                <a16:creationId xmlns:a16="http://schemas.microsoft.com/office/drawing/2014/main" id="{A9E6A6AE-019E-400B-A481-8FDA83106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82" y="4488638"/>
            <a:ext cx="1723534" cy="172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logo unir">
            <a:extLst>
              <a:ext uri="{FF2B5EF4-FFF2-40B4-BE49-F238E27FC236}">
                <a16:creationId xmlns:a16="http://schemas.microsoft.com/office/drawing/2014/main" id="{FB232DC7-B2D6-499A-8308-F2042DABD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243" y="5088071"/>
            <a:ext cx="1908284" cy="114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Ã¡tedra Fernando Rielo">
            <a:extLst>
              <a:ext uri="{FF2B5EF4-FFF2-40B4-BE49-F238E27FC236}">
                <a16:creationId xmlns:a16="http://schemas.microsoft.com/office/drawing/2014/main" id="{495F94DC-D7E9-489D-ADEB-E8A7838DF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548" y="4399277"/>
            <a:ext cx="2102759" cy="19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55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8DB645-65F1-439E-87E3-FEF030FE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s-ES" dirty="0"/>
              <a:t>La razón moral en Bauman</a:t>
            </a:r>
          </a:p>
        </p:txBody>
      </p:sp>
      <p:pic>
        <p:nvPicPr>
          <p:cNvPr id="4" name="Imagen 3" descr="Imagen que contiene persona, pared, foto, antiguo&#10;&#10;Descripción generada con confianza muy alta">
            <a:extLst>
              <a:ext uri="{FF2B5EF4-FFF2-40B4-BE49-F238E27FC236}">
                <a16:creationId xmlns:a16="http://schemas.microsoft.com/office/drawing/2014/main" id="{EEB74681-8222-47F6-961A-1131AEB772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99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36FE19-3723-42FF-969E-19244CA00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s-ES" sz="2200" dirty="0"/>
              <a:t>Validez como razón, fundada en valores</a:t>
            </a:r>
          </a:p>
          <a:p>
            <a:r>
              <a:rPr lang="es-ES" sz="2200" dirty="0"/>
              <a:t>Las inhibiciones morales son naturales al ser humano</a:t>
            </a:r>
          </a:p>
          <a:p>
            <a:r>
              <a:rPr lang="es-ES" sz="2200" dirty="0"/>
              <a:t>El acto moral: </a:t>
            </a:r>
          </a:p>
          <a:p>
            <a:pPr lvl="1"/>
            <a:r>
              <a:rPr lang="es-ES" sz="2200" dirty="0"/>
              <a:t>Origen: soledad del individuo</a:t>
            </a:r>
          </a:p>
          <a:p>
            <a:pPr lvl="1"/>
            <a:r>
              <a:rPr lang="es-ES" sz="2200" dirty="0"/>
              <a:t>Fin: creación de comunión</a:t>
            </a:r>
          </a:p>
          <a:p>
            <a:r>
              <a:rPr lang="es-ES" sz="2200" dirty="0"/>
              <a:t>“Economía moral”</a:t>
            </a:r>
          </a:p>
          <a:p>
            <a:r>
              <a:rPr lang="es-ES" sz="2200" dirty="0"/>
              <a:t>Requisitos: convivir con la incertidumbre, diálogo</a:t>
            </a:r>
          </a:p>
          <a:p>
            <a:r>
              <a:rPr lang="es-ES" sz="2200" dirty="0"/>
              <a:t>Imperativo: responsabilidad por el otro</a:t>
            </a:r>
          </a:p>
        </p:txBody>
      </p:sp>
    </p:spTree>
    <p:extLst>
      <p:ext uri="{BB962C8B-B14F-4D97-AF65-F5344CB8AC3E}">
        <p14:creationId xmlns:p14="http://schemas.microsoft.com/office/powerpoint/2010/main" val="968479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006F7E3-AD84-465F-8851-6B67F7BB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s-ES" dirty="0"/>
              <a:t>La razón moral en Ratzinger</a:t>
            </a:r>
          </a:p>
        </p:txBody>
      </p:sp>
      <p:pic>
        <p:nvPicPr>
          <p:cNvPr id="6" name="Imagen 5" descr="Imagen que contiene cielo, exterior, agua, persona&#10;&#10;Descripción generada con confianza muy alta">
            <a:extLst>
              <a:ext uri="{FF2B5EF4-FFF2-40B4-BE49-F238E27FC236}">
                <a16:creationId xmlns:a16="http://schemas.microsoft.com/office/drawing/2014/main" id="{D22BE7F5-D06C-44A7-8FEE-69BEA1246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1" r="1" b="1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C5B197-1805-4714-AC99-A3008CCC2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3"/>
            <a:ext cx="6368142" cy="4494115"/>
          </a:xfrm>
        </p:spPr>
        <p:txBody>
          <a:bodyPr>
            <a:normAutofit/>
          </a:bodyPr>
          <a:lstStyle/>
          <a:p>
            <a:r>
              <a:rPr lang="es-ES" sz="2200" dirty="0"/>
              <a:t>Fundamento en la naturaleza humana</a:t>
            </a:r>
          </a:p>
          <a:p>
            <a:pPr lvl="1"/>
            <a:r>
              <a:rPr lang="es-ES" sz="2200" dirty="0"/>
              <a:t>Derechos humanos</a:t>
            </a:r>
          </a:p>
          <a:p>
            <a:pPr lvl="1"/>
            <a:r>
              <a:rPr lang="es-ES" sz="2200" dirty="0"/>
              <a:t>Expresiones religiosas como fundamento ético</a:t>
            </a:r>
          </a:p>
          <a:p>
            <a:r>
              <a:rPr lang="es-ES" sz="2200" dirty="0"/>
              <a:t>Necesidad de diálogo: comunidad como intercambio de dones espirituales</a:t>
            </a:r>
          </a:p>
          <a:p>
            <a:pPr lvl="1"/>
            <a:r>
              <a:rPr lang="es-ES" sz="2200" dirty="0"/>
              <a:t>Entre culturas</a:t>
            </a:r>
          </a:p>
          <a:p>
            <a:pPr lvl="1"/>
            <a:r>
              <a:rPr lang="es-ES" sz="2200" dirty="0"/>
              <a:t>Cristianismo y sociedad secular</a:t>
            </a:r>
          </a:p>
          <a:p>
            <a:r>
              <a:rPr lang="es-ES" sz="2200" dirty="0"/>
              <a:t>Relacionada con “la verdad os hará libres” (</a:t>
            </a:r>
            <a:r>
              <a:rPr lang="es-ES" sz="2200" dirty="0" err="1"/>
              <a:t>Jn</a:t>
            </a:r>
            <a:r>
              <a:rPr lang="es-ES" sz="2200" dirty="0"/>
              <a:t> 8,32)</a:t>
            </a:r>
          </a:p>
          <a:p>
            <a:r>
              <a:rPr lang="es-ES" sz="2200" dirty="0"/>
              <a:t>Conciencia como </a:t>
            </a:r>
            <a:r>
              <a:rPr lang="es-ES" sz="2200" dirty="0" err="1"/>
              <a:t>anámnesis</a:t>
            </a:r>
            <a:endParaRPr lang="es-ES" sz="2200" dirty="0"/>
          </a:p>
          <a:p>
            <a:r>
              <a:rPr lang="es-ES" sz="2200" dirty="0"/>
              <a:t>Reciprocidad entre moral y metafísica</a:t>
            </a:r>
          </a:p>
        </p:txBody>
      </p:sp>
    </p:spTree>
    <p:extLst>
      <p:ext uri="{BB962C8B-B14F-4D97-AF65-F5344CB8AC3E}">
        <p14:creationId xmlns:p14="http://schemas.microsoft.com/office/powerpoint/2010/main" val="2795358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DBB2DB-1B27-478E-AD21-FDB5E40BC7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Una cuestión abierta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38AA0B-BCF8-49F5-B8E3-1A189BFFC0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508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persona, tarta, interior, comida&#10;&#10;Descripción generada con confianza muy alta">
            <a:extLst>
              <a:ext uri="{FF2B5EF4-FFF2-40B4-BE49-F238E27FC236}">
                <a16:creationId xmlns:a16="http://schemas.microsoft.com/office/drawing/2014/main" id="{05E9C00A-4BE4-4FEF-9FF6-70342141C3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713A7822-8902-47F4-836A-B1E3CE5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S">
                <a:solidFill>
                  <a:schemeClr val="tx1"/>
                </a:solidFill>
              </a:rPr>
              <a:t>Razón moral y metafísica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2BC8D9-6DA9-45B4-BE9C-5867FD884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s-ES" sz="2200" dirty="0">
                <a:solidFill>
                  <a:schemeClr val="tx1"/>
                </a:solidFill>
              </a:rPr>
              <a:t>Desafío a la razón moral</a:t>
            </a:r>
          </a:p>
          <a:p>
            <a:pPr lvl="1"/>
            <a:r>
              <a:rPr lang="es-ES" sz="2200" dirty="0">
                <a:solidFill>
                  <a:schemeClr val="tx1"/>
                </a:solidFill>
              </a:rPr>
              <a:t>Encontrar los fundamentos teóricos de la dignidad y sus exigencias</a:t>
            </a:r>
          </a:p>
          <a:p>
            <a:r>
              <a:rPr lang="es-ES" sz="2200" dirty="0">
                <a:solidFill>
                  <a:schemeClr val="tx1"/>
                </a:solidFill>
              </a:rPr>
              <a:t>Desafío a la metafísica</a:t>
            </a:r>
          </a:p>
          <a:p>
            <a:pPr lvl="1"/>
            <a:r>
              <a:rPr lang="es-ES" sz="2200" dirty="0">
                <a:solidFill>
                  <a:schemeClr val="tx1"/>
                </a:solidFill>
              </a:rPr>
              <a:t>Relacionar los principios con </a:t>
            </a:r>
            <a:r>
              <a:rPr lang="es-ES" sz="2200">
                <a:solidFill>
                  <a:schemeClr val="tx1"/>
                </a:solidFill>
              </a:rPr>
              <a:t>la práctica</a:t>
            </a:r>
            <a:endParaRPr lang="es-ES" sz="22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9055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366D3-6BAF-4D20-8977-C72091BC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/>
              <a:t>Elena Álvarez </a:t>
            </a:r>
            <a:r>
              <a:rPr lang="es-ES" sz="3600" dirty="0" err="1"/>
              <a:t>Álvarez</a:t>
            </a:r>
            <a:br>
              <a:rPr lang="es-ES" sz="3600" dirty="0"/>
            </a:br>
            <a:r>
              <a:rPr lang="es-ES" sz="3600" dirty="0"/>
              <a:t>Universidad Internacional de la Rioja</a:t>
            </a:r>
            <a:br>
              <a:rPr lang="es-ES" sz="3600" dirty="0"/>
            </a:br>
            <a:r>
              <a:rPr lang="es-ES" sz="3600" dirty="0"/>
              <a:t>Facultad de Ciencias Sociales y Humanidades</a:t>
            </a:r>
            <a:br>
              <a:rPr lang="es-ES" sz="3600" dirty="0"/>
            </a:br>
            <a:r>
              <a:rPr lang="es-ES" sz="3600" dirty="0">
                <a:hlinkClick r:id="rId2"/>
              </a:rPr>
              <a:t>elena.alvarez@unir.net</a:t>
            </a:r>
            <a:br>
              <a:rPr lang="es-ES" sz="3600" dirty="0"/>
            </a:br>
            <a:r>
              <a:rPr lang="es-ES" sz="3600" dirty="0" err="1"/>
              <a:t>OrcID</a:t>
            </a:r>
            <a:r>
              <a:rPr lang="es-ES" sz="3600" dirty="0"/>
              <a:t>. </a:t>
            </a:r>
            <a:r>
              <a:rPr lang="es-ES" sz="3600" dirty="0">
                <a:hlinkClick r:id="rId3"/>
              </a:rPr>
              <a:t>0000-0002-6434-5150</a:t>
            </a:r>
            <a:endParaRPr lang="es-ES" sz="36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0F27F5-D5F5-4796-933E-C5821C4C3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538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mesa, interior, sentado, objeto&#10;&#10;Descripción generada con confianza muy alta">
            <a:extLst>
              <a:ext uri="{FF2B5EF4-FFF2-40B4-BE49-F238E27FC236}">
                <a16:creationId xmlns:a16="http://schemas.microsoft.com/office/drawing/2014/main" id="{C2BDDE64-73E5-431F-BE70-AB9A43F3DC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t="13336" b="207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B9274BD5-D861-42FA-970C-FFF5927E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El paradigma de la razón instrumental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0FA44F-2E10-4848-AD01-067D6526A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s-ES" sz="2200" dirty="0">
                <a:solidFill>
                  <a:schemeClr val="tx1"/>
                </a:solidFill>
              </a:rPr>
              <a:t>Bacon – consiente el dominio del mundo</a:t>
            </a:r>
          </a:p>
          <a:p>
            <a:r>
              <a:rPr lang="es-ES" sz="2200" dirty="0">
                <a:solidFill>
                  <a:schemeClr val="tx1"/>
                </a:solidFill>
              </a:rPr>
              <a:t>Kant – genera el orden social, desde la autonomía</a:t>
            </a:r>
          </a:p>
          <a:p>
            <a:r>
              <a:rPr lang="es-ES" sz="2200" dirty="0">
                <a:solidFill>
                  <a:schemeClr val="tx1"/>
                </a:solidFill>
              </a:rPr>
              <a:t>Weber – orden perfecto, en la burocracia</a:t>
            </a:r>
          </a:p>
          <a:p>
            <a:endParaRPr lang="es-ES" sz="2200" dirty="0">
              <a:solidFill>
                <a:schemeClr val="tx1"/>
              </a:solidFill>
            </a:endParaRPr>
          </a:p>
          <a:p>
            <a:r>
              <a:rPr lang="es-ES" sz="2200" dirty="0">
                <a:solidFill>
                  <a:schemeClr val="tx1"/>
                </a:solidFill>
              </a:rPr>
              <a:t>Orientada al cálculo, a la eficiencia y la productividad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3574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41">
            <a:extLst>
              <a:ext uri="{FF2B5EF4-FFF2-40B4-BE49-F238E27FC236}">
                <a16:creationId xmlns:a16="http://schemas.microsoft.com/office/drawing/2014/main" id="{C5A74FED-665B-44E8-AD64-AC4818D42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0" name="Rectangle 143">
            <a:extLst>
              <a:ext uri="{FF2B5EF4-FFF2-40B4-BE49-F238E27FC236}">
                <a16:creationId xmlns:a16="http://schemas.microsoft.com/office/drawing/2014/main" id="{C251024C-CB47-4BCD-B0FD-5CCEC092B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61" name="Straight Connector 145">
            <a:extLst>
              <a:ext uri="{FF2B5EF4-FFF2-40B4-BE49-F238E27FC236}">
                <a16:creationId xmlns:a16="http://schemas.microsoft.com/office/drawing/2014/main" id="{CE2B0D8E-23D2-484D-A437-CA27572A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62" name="Rectangle 147">
            <a:extLst>
              <a:ext uri="{FF2B5EF4-FFF2-40B4-BE49-F238E27FC236}">
                <a16:creationId xmlns:a16="http://schemas.microsoft.com/office/drawing/2014/main" id="{8BF4327A-3D4D-4F6A-9B0B-A3D5CC4E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149">
            <a:extLst>
              <a:ext uri="{FF2B5EF4-FFF2-40B4-BE49-F238E27FC236}">
                <a16:creationId xmlns:a16="http://schemas.microsoft.com/office/drawing/2014/main" id="{E0FD3AE7-FBCC-43F0-9C3D-EC56854E5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49E2BEA-BEA5-4731-A91A-84FD2544C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Dos </a:t>
            </a:r>
            <a:r>
              <a:rPr lang="en-US" dirty="0" err="1">
                <a:solidFill>
                  <a:srgbClr val="FFFFFF"/>
                </a:solidFill>
              </a:rPr>
              <a:t>voces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una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preocupación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57" name="Content Placeholder 2056">
            <a:extLst>
              <a:ext uri="{FF2B5EF4-FFF2-40B4-BE49-F238E27FC236}">
                <a16:creationId xmlns:a16="http://schemas.microsoft.com/office/drawing/2014/main" id="{15E52365-66EA-41AD-A990-84A740A0A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9" y="2236304"/>
            <a:ext cx="5977938" cy="3652667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sz="2200" dirty="0" err="1">
                <a:solidFill>
                  <a:srgbClr val="FFFFFF"/>
                </a:solidFill>
              </a:rPr>
              <a:t>Testigos</a:t>
            </a:r>
            <a:r>
              <a:rPr lang="en-US" sz="2200" dirty="0">
                <a:solidFill>
                  <a:srgbClr val="FFFFFF"/>
                </a:solidFill>
              </a:rPr>
              <a:t> de </a:t>
            </a:r>
            <a:r>
              <a:rPr lang="en-US" sz="2200" dirty="0" err="1">
                <a:solidFill>
                  <a:srgbClr val="FFFFFF"/>
                </a:solidFill>
              </a:rPr>
              <a:t>los</a:t>
            </a:r>
            <a:r>
              <a:rPr lang="en-US" sz="2200" dirty="0">
                <a:solidFill>
                  <a:srgbClr val="FFFFFF"/>
                </a:solidFill>
              </a:rPr>
              <a:t> dramas del </a:t>
            </a:r>
            <a:r>
              <a:rPr lang="en-US" sz="2200" dirty="0" err="1">
                <a:solidFill>
                  <a:srgbClr val="FFFFFF"/>
                </a:solidFill>
              </a:rPr>
              <a:t>siglo</a:t>
            </a:r>
            <a:r>
              <a:rPr lang="en-US" sz="2200" dirty="0">
                <a:solidFill>
                  <a:srgbClr val="FFFFFF"/>
                </a:solidFill>
              </a:rPr>
              <a:t> XX</a:t>
            </a:r>
          </a:p>
          <a:p>
            <a:r>
              <a:rPr lang="en-US" sz="2200" dirty="0" err="1">
                <a:solidFill>
                  <a:srgbClr val="FFFFFF"/>
                </a:solidFill>
              </a:rPr>
              <a:t>Interés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abierto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hacia</a:t>
            </a:r>
            <a:r>
              <a:rPr lang="en-US" sz="2200" dirty="0">
                <a:solidFill>
                  <a:srgbClr val="FFFFFF"/>
                </a:solidFill>
              </a:rPr>
              <a:t> la </a:t>
            </a:r>
            <a:r>
              <a:rPr lang="en-US" sz="2200" dirty="0" err="1">
                <a:solidFill>
                  <a:srgbClr val="FFFFFF"/>
                </a:solidFill>
              </a:rPr>
              <a:t>filosofía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 err="1">
                <a:solidFill>
                  <a:srgbClr val="FFFFFF"/>
                </a:solidFill>
              </a:rPr>
              <a:t>Propuestas</a:t>
            </a:r>
            <a:r>
              <a:rPr lang="en-US" sz="2200" dirty="0">
                <a:solidFill>
                  <a:srgbClr val="FFFFFF"/>
                </a:solidFill>
              </a:rPr>
              <a:t> de </a:t>
            </a:r>
            <a:r>
              <a:rPr lang="en-US" sz="2200" dirty="0" err="1">
                <a:solidFill>
                  <a:srgbClr val="FFFFFF"/>
                </a:solidFill>
              </a:rPr>
              <a:t>recuperación</a:t>
            </a:r>
            <a:r>
              <a:rPr lang="en-US" sz="2200" dirty="0">
                <a:solidFill>
                  <a:srgbClr val="FFFFFF"/>
                </a:solidFill>
              </a:rPr>
              <a:t> de la moral</a:t>
            </a:r>
          </a:p>
          <a:p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Horkheimer – Adorno, </a:t>
            </a:r>
            <a:r>
              <a:rPr lang="en-US" sz="2200" i="1" dirty="0" err="1">
                <a:solidFill>
                  <a:srgbClr val="FFFFFF"/>
                </a:solidFill>
              </a:rPr>
              <a:t>Crítica</a:t>
            </a:r>
            <a:r>
              <a:rPr lang="en-US" sz="2200" i="1" dirty="0">
                <a:solidFill>
                  <a:srgbClr val="FFFFFF"/>
                </a:solidFill>
              </a:rPr>
              <a:t> de la </a:t>
            </a:r>
            <a:r>
              <a:rPr lang="en-US" sz="2200" i="1" dirty="0" err="1">
                <a:solidFill>
                  <a:srgbClr val="FFFFFF"/>
                </a:solidFill>
              </a:rPr>
              <a:t>razón</a:t>
            </a:r>
            <a:r>
              <a:rPr lang="en-US" sz="2200" i="1" dirty="0">
                <a:solidFill>
                  <a:srgbClr val="FFFFFF"/>
                </a:solidFill>
              </a:rPr>
              <a:t> instrumental</a:t>
            </a:r>
            <a:endParaRPr lang="en-US" sz="2200" dirty="0">
              <a:solidFill>
                <a:srgbClr val="FFFFFF"/>
              </a:solidFill>
            </a:endParaRPr>
          </a:p>
          <a:p>
            <a:r>
              <a:rPr lang="en-US" sz="2200" dirty="0">
                <a:solidFill>
                  <a:srgbClr val="FFFFFF"/>
                </a:solidFill>
              </a:rPr>
              <a:t>Falta de </a:t>
            </a:r>
            <a:r>
              <a:rPr lang="en-US" sz="2200" dirty="0" err="1">
                <a:solidFill>
                  <a:srgbClr val="FFFFFF"/>
                </a:solidFill>
              </a:rPr>
              <a:t>apertura</a:t>
            </a:r>
            <a:r>
              <a:rPr lang="en-US" sz="2200" dirty="0">
                <a:solidFill>
                  <a:srgbClr val="FFFFFF"/>
                </a:solidFill>
              </a:rPr>
              <a:t> a la </a:t>
            </a:r>
            <a:r>
              <a:rPr lang="en-US" sz="2200" dirty="0" err="1">
                <a:solidFill>
                  <a:srgbClr val="FFFFFF"/>
                </a:solidFill>
              </a:rPr>
              <a:t>verdad</a:t>
            </a:r>
            <a:r>
              <a:rPr lang="en-US" sz="2200" dirty="0">
                <a:solidFill>
                  <a:srgbClr val="FFFFFF"/>
                </a:solidFill>
              </a:rPr>
              <a:t> y </a:t>
            </a:r>
            <a:r>
              <a:rPr lang="en-US" sz="2200" dirty="0" err="1">
                <a:solidFill>
                  <a:srgbClr val="FFFFFF"/>
                </a:solidFill>
              </a:rPr>
              <a:t>los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valores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en</a:t>
            </a:r>
            <a:r>
              <a:rPr lang="en-US" sz="2200" dirty="0">
                <a:solidFill>
                  <a:srgbClr val="FFFFFF"/>
                </a:solidFill>
              </a:rPr>
              <a:t> la </a:t>
            </a:r>
            <a:r>
              <a:rPr lang="en-US" sz="2200" dirty="0" err="1">
                <a:solidFill>
                  <a:srgbClr val="FFFFFF"/>
                </a:solidFill>
              </a:rPr>
              <a:t>raíz</a:t>
            </a:r>
            <a:r>
              <a:rPr lang="en-US" sz="2200" dirty="0">
                <a:solidFill>
                  <a:srgbClr val="FFFFFF"/>
                </a:solidFill>
              </a:rPr>
              <a:t> del </a:t>
            </a:r>
            <a:r>
              <a:rPr lang="en-US" sz="2200" dirty="0" err="1">
                <a:solidFill>
                  <a:srgbClr val="FFFFFF"/>
                </a:solidFill>
              </a:rPr>
              <a:t>fracaso</a:t>
            </a:r>
            <a:endParaRPr lang="en-US" sz="22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2064" name="Rectangle 151">
            <a:extLst>
              <a:ext uri="{FF2B5EF4-FFF2-40B4-BE49-F238E27FC236}">
                <a16:creationId xmlns:a16="http://schemas.microsoft.com/office/drawing/2014/main" id="{76B65676-9307-48DE-BC17-F55230F75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Imagen 11" descr="Imagen que contiene persona, hombre, edificio, tubería&#10;&#10;Descripción generada con confianza muy alta">
            <a:extLst>
              <a:ext uri="{FF2B5EF4-FFF2-40B4-BE49-F238E27FC236}">
                <a16:creationId xmlns:a16="http://schemas.microsoft.com/office/drawing/2014/main" id="{610B9B80-AF41-4776-B22F-7E0EB2C334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9517"/>
          <a:stretch/>
        </p:blipFill>
        <p:spPr>
          <a:xfrm>
            <a:off x="7611902" y="10"/>
            <a:ext cx="4578557" cy="3396985"/>
          </a:xfrm>
          <a:prstGeom prst="rect">
            <a:avLst/>
          </a:prstGeom>
        </p:spPr>
      </p:pic>
      <p:sp>
        <p:nvSpPr>
          <p:cNvPr id="2065" name="Rectangle 153">
            <a:extLst>
              <a:ext uri="{FF2B5EF4-FFF2-40B4-BE49-F238E27FC236}">
                <a16:creationId xmlns:a16="http://schemas.microsoft.com/office/drawing/2014/main" id="{D2A953E0-9C7B-4E96-AF03-B5506AF8C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3396996"/>
            <a:ext cx="464256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esultado de imagen de ratzinger">
            <a:extLst>
              <a:ext uri="{FF2B5EF4-FFF2-40B4-BE49-F238E27FC236}">
                <a16:creationId xmlns:a16="http://schemas.microsoft.com/office/drawing/2014/main" id="{3F78E9F1-3A25-4C91-BB6D-B912EF0901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r="10226" b="1"/>
          <a:stretch/>
        </p:blipFill>
        <p:spPr bwMode="auto">
          <a:xfrm>
            <a:off x="7611902" y="3461004"/>
            <a:ext cx="4580097" cy="339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2" descr="Resultado de imagen de bauman">
            <a:extLst>
              <a:ext uri="{FF2B5EF4-FFF2-40B4-BE49-F238E27FC236}">
                <a16:creationId xmlns:a16="http://schemas.microsoft.com/office/drawing/2014/main" id="{19053828-11AF-47DB-869F-EE03357AB6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634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EA0F1A-836E-4FA2-9A2E-B883113C4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fracaso de la razón instrumental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E1398813-2794-42B9-A3D8-133B69D09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bauman</a:t>
            </a:r>
            <a:endParaRPr lang="es-E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F7BA521C-A163-479E-94FF-ACCCF390EE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sz="2200" dirty="0"/>
              <a:t>Se pone al servicio del poder</a:t>
            </a:r>
          </a:p>
          <a:p>
            <a:r>
              <a:rPr lang="es-ES" sz="2200" dirty="0"/>
              <a:t>Aplica herramientas de burocratización</a:t>
            </a:r>
          </a:p>
          <a:p>
            <a:r>
              <a:rPr lang="es-ES" sz="2200" dirty="0"/>
              <a:t>Creación de distancia como generador de indiferencia ante la violencia</a:t>
            </a:r>
          </a:p>
          <a:p>
            <a:r>
              <a:rPr lang="es-ES" sz="2200" dirty="0"/>
              <a:t>Falta de respeto al auténtico orden de las cosas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AAA7FA64-70AD-4B3D-AD27-55499705C2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" dirty="0" err="1"/>
              <a:t>ratzinger</a:t>
            </a:r>
            <a:endParaRPr lang="es-ES" dirty="0"/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9EB8A9DB-D73A-41A2-A53A-82A9EA5D558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" sz="2200" dirty="0"/>
              <a:t>Insuficiencia intrínseca de la razón instrumental para las cuestiones humanas</a:t>
            </a:r>
          </a:p>
          <a:p>
            <a:r>
              <a:rPr lang="es-ES" sz="2200" dirty="0"/>
              <a:t>El progreso solamente material genera división</a:t>
            </a:r>
          </a:p>
          <a:p>
            <a:r>
              <a:rPr lang="es-ES" sz="2200" dirty="0"/>
              <a:t>Materialismo de raíz</a:t>
            </a:r>
          </a:p>
          <a:p>
            <a:r>
              <a:rPr lang="es-ES" sz="2200" dirty="0"/>
              <a:t>Reclamo del progreso espiritual</a:t>
            </a:r>
          </a:p>
        </p:txBody>
      </p:sp>
    </p:spTree>
    <p:extLst>
      <p:ext uri="{BB962C8B-B14F-4D97-AF65-F5344CB8AC3E}">
        <p14:creationId xmlns:p14="http://schemas.microsoft.com/office/powerpoint/2010/main" val="663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2515E-E3EF-45E9-AFB1-824A22114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Actualidad de la crisis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615401-9D4E-426B-BF03-CB07F5FCD4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En la economía del bienestar</a:t>
            </a:r>
          </a:p>
        </p:txBody>
      </p:sp>
    </p:spTree>
    <p:extLst>
      <p:ext uri="{BB962C8B-B14F-4D97-AF65-F5344CB8AC3E}">
        <p14:creationId xmlns:p14="http://schemas.microsoft.com/office/powerpoint/2010/main" val="3716720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D37BB8-5840-42FA-AE0E-11354B52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s-ES" dirty="0"/>
              <a:t>La primacía del “bienestar”</a:t>
            </a:r>
          </a:p>
        </p:txBody>
      </p:sp>
      <p:pic>
        <p:nvPicPr>
          <p:cNvPr id="3074" name="Picture 2" descr="https://images.pexels.com/photos/1145295/pexels-photo-1145295.jpeg?auto=compress&amp;cs=tinysrgb&amp;dpr=2&amp;h=650&amp;w=940">
            <a:extLst>
              <a:ext uri="{FF2B5EF4-FFF2-40B4-BE49-F238E27FC236}">
                <a16:creationId xmlns:a16="http://schemas.microsoft.com/office/drawing/2014/main" id="{5ACE1AFA-D7CA-4FB0-8156-A1296DD2F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4" r="20515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98CC36-8813-443B-8994-0980078A8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s-ES" dirty="0"/>
              <a:t>Razón instrumental</a:t>
            </a:r>
          </a:p>
          <a:p>
            <a:r>
              <a:rPr lang="es-ES" dirty="0"/>
              <a:t>Traducción cuantitativa de la felicidad</a:t>
            </a:r>
          </a:p>
          <a:p>
            <a:r>
              <a:rPr lang="es-ES" dirty="0"/>
              <a:t>Agente de poder: el mercado</a:t>
            </a:r>
          </a:p>
          <a:p>
            <a:r>
              <a:rPr lang="es-ES" dirty="0"/>
              <a:t>Riesgos de la lógica del consumo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La propia satisfacción como medida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Tendencia a objetivar al otro (negación de humanidad)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Dificultad para el compromiso y el amor</a:t>
            </a:r>
          </a:p>
          <a:p>
            <a:pPr marL="457200" indent="-457200">
              <a:buFont typeface="+mj-lt"/>
              <a:buAutoNum type="arabicPeriod"/>
            </a:pPr>
            <a:r>
              <a:rPr lang="es-ES" dirty="0"/>
              <a:t>Pérdida del sentido de trascendencia</a:t>
            </a:r>
          </a:p>
        </p:txBody>
      </p:sp>
    </p:spTree>
    <p:extLst>
      <p:ext uri="{BB962C8B-B14F-4D97-AF65-F5344CB8AC3E}">
        <p14:creationId xmlns:p14="http://schemas.microsoft.com/office/powerpoint/2010/main" val="927703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CA59A1-BDB9-4229-9F0A-DF826C1A1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es-ES" dirty="0"/>
              <a:t>El poder del mercado</a:t>
            </a:r>
          </a:p>
        </p:txBody>
      </p:sp>
      <p:pic>
        <p:nvPicPr>
          <p:cNvPr id="6146" name="Picture 2" descr="bokeh, boy, child">
            <a:extLst>
              <a:ext uri="{FF2B5EF4-FFF2-40B4-BE49-F238E27FC236}">
                <a16:creationId xmlns:a16="http://schemas.microsoft.com/office/drawing/2014/main" id="{3BDAEBB5-B911-4465-8A28-535D0A2B3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4" r="32184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EE9A2B-9C67-48D9-A79F-78FAAA814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r>
              <a:rPr lang="es-ES" sz="2200" dirty="0"/>
              <a:t>Pretende ofrecer soluciones a todas las situaciones humanas</a:t>
            </a:r>
          </a:p>
          <a:p>
            <a:r>
              <a:rPr lang="es-ES" sz="2200" dirty="0"/>
              <a:t>Es ilusorio: las relaciones tienen solución en el diálogo</a:t>
            </a:r>
          </a:p>
          <a:p>
            <a:r>
              <a:rPr lang="es-ES" sz="2200" dirty="0"/>
              <a:t>Exceso de entretenimiento</a:t>
            </a:r>
          </a:p>
          <a:p>
            <a:r>
              <a:rPr lang="es-ES" sz="2200" dirty="0"/>
              <a:t>Crea necesidades ilusorias: exceso de gasto (Bauman)</a:t>
            </a:r>
          </a:p>
          <a:p>
            <a:r>
              <a:rPr lang="es-ES" sz="2200" dirty="0"/>
              <a:t>Rebaja el deseo: impulso a la trascendencia (Ratzinger)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4323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99000"/>
                <a:satMod val="140000"/>
              </a:schemeClr>
            </a:gs>
            <a:gs pos="65000">
              <a:schemeClr val="bg2">
                <a:tint val="100000"/>
                <a:shade val="80000"/>
                <a:satMod val="130000"/>
              </a:schemeClr>
            </a:gs>
            <a:gs pos="100000">
              <a:schemeClr val="bg2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ack Textile">
            <a:extLst>
              <a:ext uri="{FF2B5EF4-FFF2-40B4-BE49-F238E27FC236}">
                <a16:creationId xmlns:a16="http://schemas.microsoft.com/office/drawing/2014/main" id="{6F14DF14-E11E-40B9-9B79-74AA65836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 r="5461"/>
          <a:stretch/>
        </p:blipFill>
        <p:spPr bwMode="auto">
          <a:xfrm>
            <a:off x="20" y="-1"/>
            <a:ext cx="1219198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24" name="Straight Connector 70">
            <a:extLst>
              <a:ext uri="{FF2B5EF4-FFF2-40B4-BE49-F238E27FC236}">
                <a16:creationId xmlns:a16="http://schemas.microsoft.com/office/drawing/2014/main" id="{C1D3AB0E-45D4-4BB8-9CA4-C1130509D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CFA598FF-0874-4AB2-A457-D778703BB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ES"/>
              <a:t>Alcance globalizador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FF1DBC-133F-4D81-B25A-3DDD38CF3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s-ES"/>
              <a:t>Aumento de la desigualdad</a:t>
            </a:r>
          </a:p>
          <a:p>
            <a:r>
              <a:rPr lang="es-ES"/>
              <a:t>Pérdida del sentido de comunidad</a:t>
            </a:r>
          </a:p>
          <a:p>
            <a:r>
              <a:rPr lang="es-ES"/>
              <a:t>Desequilibrios entre países y comunidades urbanas</a:t>
            </a:r>
          </a:p>
          <a:p>
            <a:r>
              <a:rPr lang="es-ES"/>
              <a:t>Podría haber sido una oportunidad (Ratzinger)</a:t>
            </a:r>
          </a:p>
          <a:p>
            <a:r>
              <a:rPr lang="es-ES"/>
              <a:t>Apuesta por la solidaridad: “globalización de la humanidad”</a:t>
            </a:r>
          </a:p>
        </p:txBody>
      </p:sp>
      <p:sp>
        <p:nvSpPr>
          <p:cNvPr id="5125" name="Rectangle 72">
            <a:extLst>
              <a:ext uri="{FF2B5EF4-FFF2-40B4-BE49-F238E27FC236}">
                <a16:creationId xmlns:a16="http://schemas.microsoft.com/office/drawing/2014/main" id="{33701903-7443-4BF3-ADB1-D34C53718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6" name="Rectangle 74">
            <a:extLst>
              <a:ext uri="{FF2B5EF4-FFF2-40B4-BE49-F238E27FC236}">
                <a16:creationId xmlns:a16="http://schemas.microsoft.com/office/drawing/2014/main" id="{4C9CBD37-D802-4110-AF2B-186E102DC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7915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CB58E-FE4F-4ED1-8835-AF298E4F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Recuperar la razón moral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20EF11-07D2-4EF4-85FB-1A309BA77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79695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flej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2358</TotalTime>
  <Words>474</Words>
  <Application>Microsoft Office PowerPoint</Application>
  <PresentationFormat>Panorámica</PresentationFormat>
  <Paragraphs>81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ElCalibri (Cuerpo)</vt:lpstr>
      <vt:lpstr>Retrospección</vt:lpstr>
      <vt:lpstr>La crisis de la razón instrumental en el pensamiento de Bauman y Ratzinger</vt:lpstr>
      <vt:lpstr>El paradigma de la razón instrumental </vt:lpstr>
      <vt:lpstr>Dos voces, una preocupación</vt:lpstr>
      <vt:lpstr>El fracaso de la razón instrumental</vt:lpstr>
      <vt:lpstr>Actualidad de la crisis</vt:lpstr>
      <vt:lpstr>La primacía del “bienestar”</vt:lpstr>
      <vt:lpstr>El poder del mercado</vt:lpstr>
      <vt:lpstr>Alcance globalizador</vt:lpstr>
      <vt:lpstr>Recuperar la razón moral</vt:lpstr>
      <vt:lpstr>La razón moral en Bauman</vt:lpstr>
      <vt:lpstr>La razón moral en Ratzinger</vt:lpstr>
      <vt:lpstr>Una cuestión abierta</vt:lpstr>
      <vt:lpstr>Razón moral y metafísica</vt:lpstr>
      <vt:lpstr>Elena Álvarez Álvarez Universidad Internacional de la Rioja Facultad de Ciencias Sociales y Humanidades elena.alvarez@unir.net OrcID. 0000-0002-6434-5150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crisis de la razón instrumental en el pensamiento de Bauman y Ratzinger</dc:title>
  <dc:creator>Elena Álvarez Álvarez</dc:creator>
  <cp:lastModifiedBy>Elena Álvarez Álvarez</cp:lastModifiedBy>
  <cp:revision>29</cp:revision>
  <dcterms:created xsi:type="dcterms:W3CDTF">2018-10-24T08:05:52Z</dcterms:created>
  <dcterms:modified xsi:type="dcterms:W3CDTF">2018-10-26T08:30:16Z</dcterms:modified>
</cp:coreProperties>
</file>