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58" r:id="rId6"/>
    <p:sldId id="259" r:id="rId7"/>
    <p:sldId id="260" r:id="rId8"/>
    <p:sldId id="264" r:id="rId9"/>
    <p:sldId id="266" r:id="rId10"/>
    <p:sldId id="267" r:id="rId11"/>
    <p:sldId id="262"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9E8"/>
    <a:srgbClr val="FAB637"/>
    <a:srgbClr val="C7C193"/>
    <a:srgbClr val="46B377"/>
    <a:srgbClr val="4C5FEA"/>
    <a:srgbClr val="3741FF"/>
    <a:srgbClr val="58B2DD"/>
    <a:srgbClr val="DB5248"/>
    <a:srgbClr val="ECB247"/>
    <a:srgbClr val="28C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92B89-802C-4DEC-BFF7-204E4C411D3A}" v="6" dt="2020-01-06T19:14:38.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Coronado" userId="78470f2296bb8826" providerId="LiveId" clId="{7D092B89-802C-4DEC-BFF7-204E4C411D3A}"/>
    <pc:docChg chg="undo custSel addSld delSld modSld">
      <pc:chgData name="Antonio Coronado" userId="78470f2296bb8826" providerId="LiveId" clId="{7D092B89-802C-4DEC-BFF7-204E4C411D3A}" dt="2020-01-06T19:14:40.759" v="62" actId="478"/>
      <pc:docMkLst>
        <pc:docMk/>
      </pc:docMkLst>
      <pc:sldChg chg="addSp delSp modSp">
        <pc:chgData name="Antonio Coronado" userId="78470f2296bb8826" providerId="LiveId" clId="{7D092B89-802C-4DEC-BFF7-204E4C411D3A}" dt="2020-01-06T19:14:40.759" v="62" actId="478"/>
        <pc:sldMkLst>
          <pc:docMk/>
          <pc:sldMk cId="441618225" sldId="256"/>
        </pc:sldMkLst>
        <pc:spChg chg="mod">
          <ac:chgData name="Antonio Coronado" userId="78470f2296bb8826" providerId="LiveId" clId="{7D092B89-802C-4DEC-BFF7-204E4C411D3A}" dt="2020-01-06T19:14:33.751" v="56" actId="20577"/>
          <ac:spMkLst>
            <pc:docMk/>
            <pc:sldMk cId="441618225" sldId="256"/>
            <ac:spMk id="10" creationId="{ECF12FF3-5061-411E-B14B-C2E36CD637DC}"/>
          </ac:spMkLst>
        </pc:spChg>
        <pc:picChg chg="add del mod">
          <ac:chgData name="Antonio Coronado" userId="78470f2296bb8826" providerId="LiveId" clId="{7D092B89-802C-4DEC-BFF7-204E4C411D3A}" dt="2020-01-06T19:14:38.807" v="61"/>
          <ac:picMkLst>
            <pc:docMk/>
            <pc:sldMk cId="441618225" sldId="256"/>
            <ac:picMk id="4" creationId="{67AE9FC2-16BF-4F3C-834E-597868DA0926}"/>
          </ac:picMkLst>
        </pc:picChg>
        <pc:picChg chg="add del">
          <ac:chgData name="Antonio Coronado" userId="78470f2296bb8826" providerId="LiveId" clId="{7D092B89-802C-4DEC-BFF7-204E4C411D3A}" dt="2020-01-06T19:14:40.759" v="62" actId="478"/>
          <ac:picMkLst>
            <pc:docMk/>
            <pc:sldMk cId="441618225" sldId="256"/>
            <ac:picMk id="6" creationId="{CA631ABA-483C-4AB0-A4AA-C7BDB2F5C0C5}"/>
          </ac:picMkLst>
        </pc:picChg>
      </pc:sldChg>
      <pc:sldChg chg="add del">
        <pc:chgData name="Antonio Coronado" userId="78470f2296bb8826" providerId="LiveId" clId="{7D092B89-802C-4DEC-BFF7-204E4C411D3A}" dt="2020-01-06T19:14:32.695" v="55"/>
        <pc:sldMkLst>
          <pc:docMk/>
          <pc:sldMk cId="1680181013" sldId="270"/>
        </pc:sldMkLst>
      </pc:sldChg>
      <pc:sldChg chg="add del">
        <pc:chgData name="Antonio Coronado" userId="78470f2296bb8826" providerId="LiveId" clId="{7D092B89-802C-4DEC-BFF7-204E4C411D3A}" dt="2020-01-06T19:14:31.204" v="54"/>
        <pc:sldMkLst>
          <pc:docMk/>
          <pc:sldMk cId="3955308092"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72A5E-D9BD-4859-92B2-4FAB08E657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DB2C11-FDC3-4E50-A939-8730F6920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7C4E4C2-7B6B-4D47-9339-DAAB3146C6B1}"/>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5" name="Marcador de pie de página 4">
            <a:extLst>
              <a:ext uri="{FF2B5EF4-FFF2-40B4-BE49-F238E27FC236}">
                <a16:creationId xmlns:a16="http://schemas.microsoft.com/office/drawing/2014/main" id="{080BFD50-67A7-40BA-A966-EB944A2872F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5B07D6-391D-4DD3-BA0E-A191963AF1C2}"/>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14807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8F310-E538-4C77-B960-80225149F0E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48D4239-4A2F-4745-93F5-731D3FDDEC8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680FBF-4880-4E7D-A3A3-0D04D89813DB}"/>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5" name="Marcador de pie de página 4">
            <a:extLst>
              <a:ext uri="{FF2B5EF4-FFF2-40B4-BE49-F238E27FC236}">
                <a16:creationId xmlns:a16="http://schemas.microsoft.com/office/drawing/2014/main" id="{7E51FFA3-7A88-4910-A077-C98CAE7DA2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1DD79C-2018-4E5B-9DD1-CA20D2056A97}"/>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142636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32BC1F-0EA8-4F2A-AEC7-7B26768C79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468A0B5-6539-48D8-8CCC-62EC8F975F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70E4F4-AAE7-4F32-AEB2-6D176745E026}"/>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5" name="Marcador de pie de página 4">
            <a:extLst>
              <a:ext uri="{FF2B5EF4-FFF2-40B4-BE49-F238E27FC236}">
                <a16:creationId xmlns:a16="http://schemas.microsoft.com/office/drawing/2014/main" id="{3105DCE7-8666-41EB-95FB-519AA8EAF4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16AB94-7FE5-4EB4-AB13-8DFB28F8C74A}"/>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385161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DA7DB-CC69-4C7B-8D09-4FB7927F168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842A06-E83C-4ED4-8C5B-7AA8C4294B8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A646E8-1DF9-4DAB-AFD5-5CC53FBD2EB7}"/>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5" name="Marcador de pie de página 4">
            <a:extLst>
              <a:ext uri="{FF2B5EF4-FFF2-40B4-BE49-F238E27FC236}">
                <a16:creationId xmlns:a16="http://schemas.microsoft.com/office/drawing/2014/main" id="{A63DEF88-7FA3-40E3-AB03-4A5F4276C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646EA5-2B66-4529-B6F7-8F7CB3AE27ED}"/>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120664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FCA33-D3BD-4EDD-BEFA-283B53EDC0D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2989D7A-37E2-4834-AA8A-8DC48005C2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CCC3252-09CB-4F4D-87F6-F2164C78D50F}"/>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5" name="Marcador de pie de página 4">
            <a:extLst>
              <a:ext uri="{FF2B5EF4-FFF2-40B4-BE49-F238E27FC236}">
                <a16:creationId xmlns:a16="http://schemas.microsoft.com/office/drawing/2014/main" id="{2BBFB103-0879-4D00-80F1-2B118FB1BE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BD2426-C2D4-4F1B-BE0E-E682632C44EC}"/>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413586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D84A5-6BB7-4C4A-AC24-CC0AF3549B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D6BDDA0-44BB-4FB2-996C-6C7ECF410C6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97102E0-2749-40B2-91AD-F2ACEF9311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01CCC82-8B17-4F14-899F-5FD78AF27CCF}"/>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6" name="Marcador de pie de página 5">
            <a:extLst>
              <a:ext uri="{FF2B5EF4-FFF2-40B4-BE49-F238E27FC236}">
                <a16:creationId xmlns:a16="http://schemas.microsoft.com/office/drawing/2014/main" id="{8AEC9FC2-F5FD-4082-B3E5-C1FACD9933B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B3A9B8-298A-4A21-B84E-FA47DCFEEE8A}"/>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270454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A09B1-FC2E-4942-8318-83EF0213BD8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B1E3CC-91F4-4FFD-8BA0-37B0E4EFC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CD084D0-72D1-4CCA-954C-4D0AC68CC67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9BA556-C525-4F01-9F05-CF8E026C5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D9A724-FBB7-488A-8BC9-9EAA0CFF8DE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11476D-DAE2-49A4-B916-21BB42FC1546}"/>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8" name="Marcador de pie de página 7">
            <a:extLst>
              <a:ext uri="{FF2B5EF4-FFF2-40B4-BE49-F238E27FC236}">
                <a16:creationId xmlns:a16="http://schemas.microsoft.com/office/drawing/2014/main" id="{2CB78668-A6A1-424F-B570-C1AD392E9CA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50C947-303D-4382-AF6B-0401BA81EB77}"/>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144879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A2B1E-7998-4FA4-BB0F-3B03512A66B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C782E20-542D-45CF-A6A2-0786A71FF5EB}"/>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4" name="Marcador de pie de página 3">
            <a:extLst>
              <a:ext uri="{FF2B5EF4-FFF2-40B4-BE49-F238E27FC236}">
                <a16:creationId xmlns:a16="http://schemas.microsoft.com/office/drawing/2014/main" id="{28C6835E-58C2-415F-8599-42051C28395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1F4B2C4-43EB-4DD0-8D77-3A1FEAE1CB8E}"/>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30501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073A990-6ED9-4C70-9533-92102D84B98C}"/>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3" name="Marcador de pie de página 2">
            <a:extLst>
              <a:ext uri="{FF2B5EF4-FFF2-40B4-BE49-F238E27FC236}">
                <a16:creationId xmlns:a16="http://schemas.microsoft.com/office/drawing/2014/main" id="{8A81F268-32A6-4041-B8C7-7D4652B3DDF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CE8FB43-2B69-43A3-A2D1-8937384E7885}"/>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390129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420F6-F683-4664-85D0-D25FD6F8F5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5C64E80-63F3-41B5-ACF8-12518AF44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5177AE9-8911-4482-AD6C-33175B04A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E09D5A-534E-4F26-8733-438B3477996A}"/>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6" name="Marcador de pie de página 5">
            <a:extLst>
              <a:ext uri="{FF2B5EF4-FFF2-40B4-BE49-F238E27FC236}">
                <a16:creationId xmlns:a16="http://schemas.microsoft.com/office/drawing/2014/main" id="{7A5E7807-27BA-48AE-B5D5-7CB73E4845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42225E-6DDE-4B6A-939F-AF8855E5E3E4}"/>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212870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5669C-4AA7-4693-B902-CA2616BAE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1E10D3-1316-4676-B147-F71CBD4691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D316E8B-7006-4B58-BAD7-9AC7B063E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BE3EBF-23F5-4DC0-890E-EC0A6949C08A}"/>
              </a:ext>
            </a:extLst>
          </p:cNvPr>
          <p:cNvSpPr>
            <a:spLocks noGrp="1"/>
          </p:cNvSpPr>
          <p:nvPr>
            <p:ph type="dt" sz="half" idx="10"/>
          </p:nvPr>
        </p:nvSpPr>
        <p:spPr/>
        <p:txBody>
          <a:bodyPr/>
          <a:lstStyle/>
          <a:p>
            <a:fld id="{B13D447F-6B22-4752-8BC4-0F921C352C2D}" type="datetimeFigureOut">
              <a:rPr lang="es-ES" smtClean="0"/>
              <a:t>06/01/2020</a:t>
            </a:fld>
            <a:endParaRPr lang="es-ES"/>
          </a:p>
        </p:txBody>
      </p:sp>
      <p:sp>
        <p:nvSpPr>
          <p:cNvPr id="6" name="Marcador de pie de página 5">
            <a:extLst>
              <a:ext uri="{FF2B5EF4-FFF2-40B4-BE49-F238E27FC236}">
                <a16:creationId xmlns:a16="http://schemas.microsoft.com/office/drawing/2014/main" id="{7B805C53-A0E3-49C9-AD9E-CDB49DC59E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3A9C065-AB3F-4E0D-AEDE-067B1AA9B1F1}"/>
              </a:ext>
            </a:extLst>
          </p:cNvPr>
          <p:cNvSpPr>
            <a:spLocks noGrp="1"/>
          </p:cNvSpPr>
          <p:nvPr>
            <p:ph type="sldNum" sz="quarter" idx="12"/>
          </p:nvPr>
        </p:nvSpPr>
        <p:spPr/>
        <p:txBody>
          <a:bodyPr/>
          <a:lstStyle/>
          <a:p>
            <a:fld id="{4605A2B7-DA6D-43CD-AB14-6B2AFCBAF084}" type="slidenum">
              <a:rPr lang="es-ES" smtClean="0"/>
              <a:t>‹Nº›</a:t>
            </a:fld>
            <a:endParaRPr lang="es-ES"/>
          </a:p>
        </p:txBody>
      </p:sp>
    </p:spTree>
    <p:extLst>
      <p:ext uri="{BB962C8B-B14F-4D97-AF65-F5344CB8AC3E}">
        <p14:creationId xmlns:p14="http://schemas.microsoft.com/office/powerpoint/2010/main" val="160955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ECA737C-E4AF-4694-B17D-A0589037C7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B353B30-0D49-45D0-97B1-480BD00F8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C4B833-C7D1-48DF-8DD2-647D3B5D9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D447F-6B22-4752-8BC4-0F921C352C2D}" type="datetimeFigureOut">
              <a:rPr lang="es-ES" smtClean="0"/>
              <a:t>06/01/2020</a:t>
            </a:fld>
            <a:endParaRPr lang="es-ES"/>
          </a:p>
        </p:txBody>
      </p:sp>
      <p:sp>
        <p:nvSpPr>
          <p:cNvPr id="5" name="Marcador de pie de página 4">
            <a:extLst>
              <a:ext uri="{FF2B5EF4-FFF2-40B4-BE49-F238E27FC236}">
                <a16:creationId xmlns:a16="http://schemas.microsoft.com/office/drawing/2014/main" id="{2553DB0C-E0EE-4960-B6F9-92B0F4587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EB680B1-6990-4525-AA8D-6C13E7969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5A2B7-DA6D-43CD-AB14-6B2AFCBAF084}" type="slidenum">
              <a:rPr lang="es-ES" smtClean="0"/>
              <a:t>‹Nº›</a:t>
            </a:fld>
            <a:endParaRPr lang="es-ES"/>
          </a:p>
        </p:txBody>
      </p:sp>
    </p:spTree>
    <p:extLst>
      <p:ext uri="{BB962C8B-B14F-4D97-AF65-F5344CB8AC3E}">
        <p14:creationId xmlns:p14="http://schemas.microsoft.com/office/powerpoint/2010/main" val="87581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microsoft.com/office/2007/relationships/hdphoto" Target="../media/hdphoto7.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microsoft.com/office/2007/relationships/hdphoto" Target="../media/hdphoto4.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microsoft.com/office/2007/relationships/hdphoto" Target="../media/hdphoto5.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microsoft.com/office/2007/relationships/hdphoto" Target="../media/hdphoto6.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1A7D6-F1FB-4869-A0A3-06A79A22D148}"/>
              </a:ext>
            </a:extLst>
          </p:cNvPr>
          <p:cNvSpPr>
            <a:spLocks noGrp="1"/>
          </p:cNvSpPr>
          <p:nvPr>
            <p:ph type="ctrTitle"/>
          </p:nvPr>
        </p:nvSpPr>
        <p:spPr>
          <a:xfrm>
            <a:off x="1524000" y="2847976"/>
            <a:ext cx="9037983" cy="1002664"/>
          </a:xfrm>
          <a:noFill/>
        </p:spPr>
        <p:txBody>
          <a:bodyPr>
            <a:noAutofit/>
          </a:bodyPr>
          <a:lstStyle/>
          <a:p>
            <a:r>
              <a:rPr lang="es-ES" sz="2600" dirty="0">
                <a:latin typeface="+mn-lt"/>
              </a:rPr>
              <a:t>Antonio Coronado Hijón</a:t>
            </a:r>
            <a:br>
              <a:rPr lang="es-ES" sz="2600" dirty="0">
                <a:latin typeface="+mn-lt"/>
              </a:rPr>
            </a:br>
            <a:r>
              <a:rPr lang="es-ES" sz="2600" dirty="0">
                <a:latin typeface="+mn-lt"/>
              </a:rPr>
              <a:t>Universidad de Sevilla</a:t>
            </a:r>
          </a:p>
        </p:txBody>
      </p:sp>
      <p:sp>
        <p:nvSpPr>
          <p:cNvPr id="3" name="Subtítulo 2">
            <a:extLst>
              <a:ext uri="{FF2B5EF4-FFF2-40B4-BE49-F238E27FC236}">
                <a16:creationId xmlns:a16="http://schemas.microsoft.com/office/drawing/2014/main" id="{2C04D346-B959-4C54-BB72-5F338A8ED849}"/>
              </a:ext>
            </a:extLst>
          </p:cNvPr>
          <p:cNvSpPr>
            <a:spLocks noGrp="1"/>
          </p:cNvSpPr>
          <p:nvPr>
            <p:ph type="subTitle" idx="1"/>
          </p:nvPr>
        </p:nvSpPr>
        <p:spPr>
          <a:xfrm>
            <a:off x="1524000" y="4010024"/>
            <a:ext cx="9037983" cy="1247775"/>
          </a:xfrm>
        </p:spPr>
        <p:txBody>
          <a:bodyPr/>
          <a:lstStyle/>
          <a:p>
            <a:r>
              <a:rPr lang="es-ES" b="1" dirty="0"/>
              <a:t>UN ENFOQUE NEUROEDUCATIVO</a:t>
            </a:r>
          </a:p>
        </p:txBody>
      </p:sp>
      <p:sp>
        <p:nvSpPr>
          <p:cNvPr id="5" name="Rectángulo 4">
            <a:extLst>
              <a:ext uri="{FF2B5EF4-FFF2-40B4-BE49-F238E27FC236}">
                <a16:creationId xmlns:a16="http://schemas.microsoft.com/office/drawing/2014/main" id="{25848308-93F0-4E9A-83FB-0A12DF87AA49}"/>
              </a:ext>
            </a:extLst>
          </p:cNvPr>
          <p:cNvSpPr/>
          <p:nvPr/>
        </p:nvSpPr>
        <p:spPr>
          <a:xfrm>
            <a:off x="0" y="6015428"/>
            <a:ext cx="12192000" cy="900600"/>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9" name="CuadroTexto 8">
            <a:extLst>
              <a:ext uri="{FF2B5EF4-FFF2-40B4-BE49-F238E27FC236}">
                <a16:creationId xmlns:a16="http://schemas.microsoft.com/office/drawing/2014/main" id="{8C7502A4-E17B-40CE-A9D9-27F8C4D3AFE1}"/>
              </a:ext>
            </a:extLst>
          </p:cNvPr>
          <p:cNvSpPr txBox="1"/>
          <p:nvPr/>
        </p:nvSpPr>
        <p:spPr>
          <a:xfrm>
            <a:off x="602974" y="1748265"/>
            <a:ext cx="10986051" cy="1508105"/>
          </a:xfrm>
          <a:prstGeom prst="rect">
            <a:avLst/>
          </a:prstGeom>
          <a:noFill/>
        </p:spPr>
        <p:txBody>
          <a:bodyPr wrap="square" rtlCol="0">
            <a:spAutoFit/>
          </a:bodyPr>
          <a:lstStyle/>
          <a:p>
            <a:pPr algn="ctr"/>
            <a:r>
              <a:rPr lang="es-ES" sz="4600" b="1" dirty="0"/>
              <a:t>IDENTIFICACIÓN DE DIFICULTADES DE APRENDIZAJE ARITMÉTICO</a:t>
            </a:r>
          </a:p>
        </p:txBody>
      </p:sp>
      <p:sp>
        <p:nvSpPr>
          <p:cNvPr id="10" name="CuadroTexto 9">
            <a:extLst>
              <a:ext uri="{FF2B5EF4-FFF2-40B4-BE49-F238E27FC236}">
                <a16:creationId xmlns:a16="http://schemas.microsoft.com/office/drawing/2014/main" id="{ECF12FF3-5061-411E-B14B-C2E36CD637DC}"/>
              </a:ext>
            </a:extLst>
          </p:cNvPr>
          <p:cNvSpPr txBox="1"/>
          <p:nvPr/>
        </p:nvSpPr>
        <p:spPr>
          <a:xfrm>
            <a:off x="1630016" y="6142562"/>
            <a:ext cx="8825949" cy="646331"/>
          </a:xfrm>
          <a:prstGeom prst="rect">
            <a:avLst/>
          </a:prstGeom>
          <a:noFill/>
        </p:spPr>
        <p:txBody>
          <a:bodyPr wrap="square" rtlCol="0">
            <a:spAutoFit/>
          </a:bodyPr>
          <a:lstStyle/>
          <a:p>
            <a:r>
              <a:rPr lang="es-ES" b="1" dirty="0">
                <a:solidFill>
                  <a:schemeClr val="bg1"/>
                </a:solidFill>
                <a:latin typeface="Candara" panose="020E0502030303020204" pitchFamily="34" charset="0"/>
                <a:cs typeface="Times New Roman" panose="02020603050405020304" pitchFamily="18" charset="0"/>
              </a:rPr>
              <a:t>Congreso Internacional de Educación e Innovación: Inclusión, Tecnología y Sociedad </a:t>
            </a:r>
          </a:p>
          <a:p>
            <a:r>
              <a:rPr lang="es-ES" dirty="0">
                <a:solidFill>
                  <a:schemeClr val="bg1"/>
                </a:solidFill>
                <a:latin typeface="Candara" panose="020E0502030303020204" pitchFamily="34" charset="0"/>
                <a:cs typeface="Times New Roman" panose="02020603050405020304" pitchFamily="18" charset="0"/>
              </a:rPr>
              <a:t>Granada, 18, 19 y 20 de diciembre de 2019</a:t>
            </a:r>
          </a:p>
        </p:txBody>
      </p:sp>
      <p:pic>
        <p:nvPicPr>
          <p:cNvPr id="6" name="Imagen 5">
            <a:extLst>
              <a:ext uri="{FF2B5EF4-FFF2-40B4-BE49-F238E27FC236}">
                <a16:creationId xmlns:a16="http://schemas.microsoft.com/office/drawing/2014/main" id="{CA631ABA-483C-4AB0-A4AA-C7BDB2F5C0C5}"/>
              </a:ext>
            </a:extLst>
          </p:cNvPr>
          <p:cNvPicPr>
            <a:picLocks noChangeAspect="1"/>
          </p:cNvPicPr>
          <p:nvPr/>
        </p:nvPicPr>
        <p:blipFill>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97268" y="6086249"/>
            <a:ext cx="811411" cy="829779"/>
          </a:xfrm>
          <a:prstGeom prst="rect">
            <a:avLst/>
          </a:prstGeom>
        </p:spPr>
      </p:pic>
      <p:pic>
        <p:nvPicPr>
          <p:cNvPr id="7" name="Audio 6">
            <a:hlinkClick r:id="" action="ppaction://media"/>
            <a:extLst>
              <a:ext uri="{FF2B5EF4-FFF2-40B4-BE49-F238E27FC236}">
                <a16:creationId xmlns:a16="http://schemas.microsoft.com/office/drawing/2014/main" id="{5CDE2EAF-2E2D-498B-8A5D-C257D5FA26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41618225"/>
      </p:ext>
    </p:extLst>
  </p:cSld>
  <p:clrMapOvr>
    <a:masterClrMapping/>
  </p:clrMapOvr>
  <mc:AlternateContent xmlns:mc="http://schemas.openxmlformats.org/markup-compatibility/2006" xmlns:p14="http://schemas.microsoft.com/office/powerpoint/2010/main">
    <mc:Choice Requires="p14">
      <p:transition spd="slow" p14:dur="2000" advTm="6723"/>
    </mc:Choice>
    <mc:Fallback xmlns="">
      <p:transition spd="slow" advTm="6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a:xfrm>
            <a:off x="838200" y="1239520"/>
            <a:ext cx="10515600" cy="5618480"/>
          </a:xfrm>
        </p:spPr>
        <p:txBody>
          <a:bodyPr>
            <a:normAutofit fontScale="77500" lnSpcReduction="20000"/>
          </a:bodyPr>
          <a:lstStyle/>
          <a:p>
            <a:pPr algn="just"/>
            <a:r>
              <a:rPr lang="es-ES" dirty="0" err="1"/>
              <a:t>Butterworth</a:t>
            </a:r>
            <a:r>
              <a:rPr lang="es-ES" dirty="0"/>
              <a:t>, B. (2008). </a:t>
            </a:r>
            <a:r>
              <a:rPr lang="es-ES" dirty="0" err="1"/>
              <a:t>Developmental</a:t>
            </a:r>
            <a:r>
              <a:rPr lang="es-ES" dirty="0"/>
              <a:t> </a:t>
            </a:r>
            <a:r>
              <a:rPr lang="es-ES" dirty="0" err="1"/>
              <a:t>dyscalculia</a:t>
            </a:r>
            <a:r>
              <a:rPr lang="es-ES" dirty="0"/>
              <a:t>. </a:t>
            </a:r>
            <a:r>
              <a:rPr lang="es-ES" i="1" dirty="0" err="1"/>
              <a:t>Child</a:t>
            </a:r>
            <a:r>
              <a:rPr lang="es-ES" i="1" dirty="0"/>
              <a:t> </a:t>
            </a:r>
            <a:r>
              <a:rPr lang="es-ES" i="1" dirty="0" err="1"/>
              <a:t>neuropsychology</a:t>
            </a:r>
            <a:r>
              <a:rPr lang="es-ES" i="1" dirty="0"/>
              <a:t>: </a:t>
            </a:r>
            <a:r>
              <a:rPr lang="es-ES" i="1" dirty="0" err="1"/>
              <a:t>Concepts</a:t>
            </a:r>
            <a:r>
              <a:rPr lang="es-ES" i="1" dirty="0"/>
              <a:t>, </a:t>
            </a:r>
            <a:r>
              <a:rPr lang="es-ES" i="1" dirty="0" err="1"/>
              <a:t>theory</a:t>
            </a:r>
            <a:r>
              <a:rPr lang="es-ES" i="1" dirty="0"/>
              <a:t>, and </a:t>
            </a:r>
            <a:r>
              <a:rPr lang="es-ES" i="1" dirty="0" err="1"/>
              <a:t>practice</a:t>
            </a:r>
            <a:r>
              <a:rPr lang="es-ES" i="1" dirty="0"/>
              <a:t>,</a:t>
            </a:r>
            <a:r>
              <a:rPr lang="es-ES" dirty="0"/>
              <a:t> 357-374.</a:t>
            </a:r>
          </a:p>
          <a:p>
            <a:pPr algn="just"/>
            <a:r>
              <a:rPr lang="es-ES" dirty="0" err="1"/>
              <a:t>Carpenter</a:t>
            </a:r>
            <a:r>
              <a:rPr lang="es-ES" dirty="0"/>
              <a:t>, T. &amp; </a:t>
            </a:r>
            <a:r>
              <a:rPr lang="es-ES" dirty="0" err="1"/>
              <a:t>Moser</a:t>
            </a:r>
            <a:r>
              <a:rPr lang="es-ES" dirty="0"/>
              <a:t>, M. (1983). </a:t>
            </a:r>
            <a:r>
              <a:rPr lang="es-ES" dirty="0" err="1"/>
              <a:t>The</a:t>
            </a:r>
            <a:r>
              <a:rPr lang="es-ES" dirty="0"/>
              <a:t> </a:t>
            </a:r>
            <a:r>
              <a:rPr lang="es-ES" dirty="0" err="1"/>
              <a:t>acquisition</a:t>
            </a:r>
            <a:r>
              <a:rPr lang="es-ES" dirty="0"/>
              <a:t> of </a:t>
            </a:r>
            <a:r>
              <a:rPr lang="es-ES" dirty="0" err="1"/>
              <a:t>addition</a:t>
            </a:r>
            <a:r>
              <a:rPr lang="es-ES" dirty="0"/>
              <a:t> and </a:t>
            </a:r>
            <a:r>
              <a:rPr lang="es-ES" dirty="0" err="1"/>
              <a:t>subtraction</a:t>
            </a:r>
            <a:r>
              <a:rPr lang="es-ES" dirty="0"/>
              <a:t> </a:t>
            </a:r>
            <a:r>
              <a:rPr lang="es-ES" dirty="0" err="1"/>
              <a:t>concepts</a:t>
            </a:r>
            <a:r>
              <a:rPr lang="es-ES" dirty="0"/>
              <a:t>.  In </a:t>
            </a:r>
            <a:r>
              <a:rPr lang="es-ES" dirty="0" err="1"/>
              <a:t>Lesh</a:t>
            </a:r>
            <a:r>
              <a:rPr lang="es-ES" dirty="0"/>
              <a:t>, R. A., &amp; </a:t>
            </a:r>
            <a:r>
              <a:rPr lang="es-ES" dirty="0" err="1"/>
              <a:t>Landau</a:t>
            </a:r>
            <a:r>
              <a:rPr lang="es-ES" dirty="0"/>
              <a:t>, M. (Eds.).  </a:t>
            </a:r>
            <a:r>
              <a:rPr lang="es-ES" i="1" dirty="0" err="1"/>
              <a:t>Acquisition</a:t>
            </a:r>
            <a:r>
              <a:rPr lang="es-ES" i="1" dirty="0"/>
              <a:t> of </a:t>
            </a:r>
            <a:r>
              <a:rPr lang="es-ES" i="1" dirty="0" err="1"/>
              <a:t>mathematics</a:t>
            </a:r>
            <a:r>
              <a:rPr lang="es-ES" i="1" dirty="0"/>
              <a:t> </a:t>
            </a:r>
            <a:r>
              <a:rPr lang="es-ES" i="1" dirty="0" err="1"/>
              <a:t>concepts</a:t>
            </a:r>
            <a:r>
              <a:rPr lang="es-ES" i="1" dirty="0"/>
              <a:t> and </a:t>
            </a:r>
            <a:r>
              <a:rPr lang="es-ES" i="1" dirty="0" err="1"/>
              <a:t>processes</a:t>
            </a:r>
            <a:r>
              <a:rPr lang="es-ES" dirty="0"/>
              <a:t>. (pp. 7-44). New York: </a:t>
            </a:r>
            <a:r>
              <a:rPr lang="es-ES" dirty="0" err="1"/>
              <a:t>Academic</a:t>
            </a:r>
            <a:r>
              <a:rPr lang="es-ES" dirty="0"/>
              <a:t> </a:t>
            </a:r>
            <a:r>
              <a:rPr lang="es-ES" dirty="0" err="1"/>
              <a:t>Press</a:t>
            </a:r>
            <a:r>
              <a:rPr lang="es-ES" dirty="0"/>
              <a:t>.</a:t>
            </a:r>
          </a:p>
          <a:p>
            <a:pPr algn="just"/>
            <a:r>
              <a:rPr lang="es-ES" dirty="0"/>
              <a:t>Coronado-Hijón, A (2014). Estudio de prevalencia de dificultades de aprendizaje en el cálculo aritmético. </a:t>
            </a:r>
            <a:r>
              <a:rPr lang="es-ES" i="1" dirty="0"/>
              <a:t>Bordón, 66 </a:t>
            </a:r>
            <a:r>
              <a:rPr lang="es-ES" dirty="0"/>
              <a:t>(3), 39-60.doi: 10.13042/Bordon.2014.66303</a:t>
            </a:r>
          </a:p>
          <a:p>
            <a:pPr algn="just"/>
            <a:r>
              <a:rPr lang="es-ES" dirty="0"/>
              <a:t>Coronado-Hijón, A. (2017). </a:t>
            </a:r>
            <a:r>
              <a:rPr lang="es-ES" i="1" dirty="0"/>
              <a:t>EVADAC: prueba analítica para la evaluación de las dificultades de aprendizaje del cálculo aritmético</a:t>
            </a:r>
            <a:r>
              <a:rPr lang="es-ES" dirty="0"/>
              <a:t>. Madrid: </a:t>
            </a:r>
            <a:r>
              <a:rPr lang="es-ES" dirty="0" err="1"/>
              <a:t>GiuntiEos</a:t>
            </a:r>
            <a:r>
              <a:rPr lang="es-ES" dirty="0"/>
              <a:t>.</a:t>
            </a:r>
          </a:p>
          <a:p>
            <a:pPr algn="just"/>
            <a:r>
              <a:rPr lang="es-ES" dirty="0"/>
              <a:t>Coronado-Hijón, A. (2019). </a:t>
            </a:r>
            <a:r>
              <a:rPr lang="es-ES" i="1" dirty="0"/>
              <a:t>Dificultades de aprendizaje del cálculo aritmético: una perspectiva educativa.</a:t>
            </a:r>
            <a:r>
              <a:rPr lang="es-ES" dirty="0"/>
              <a:t> Ed. Universo de Letras.</a:t>
            </a:r>
          </a:p>
          <a:p>
            <a:pPr algn="just"/>
            <a:r>
              <a:rPr lang="es-ES" dirty="0" err="1"/>
              <a:t>Geary</a:t>
            </a:r>
            <a:r>
              <a:rPr lang="es-ES" dirty="0"/>
              <a:t> DC, </a:t>
            </a:r>
            <a:r>
              <a:rPr lang="es-ES" dirty="0" err="1"/>
              <a:t>Hoard</a:t>
            </a:r>
            <a:r>
              <a:rPr lang="es-ES" dirty="0"/>
              <a:t> MK, </a:t>
            </a:r>
            <a:r>
              <a:rPr lang="es-ES" dirty="0" err="1"/>
              <a:t>Nugent</a:t>
            </a:r>
            <a:r>
              <a:rPr lang="es-ES" dirty="0"/>
              <a:t> L, &amp; Bailey DH (2013) </a:t>
            </a:r>
            <a:r>
              <a:rPr lang="es-ES" dirty="0" err="1"/>
              <a:t>Adolescents</a:t>
            </a:r>
            <a:r>
              <a:rPr lang="es-ES" dirty="0"/>
              <a:t>’ </a:t>
            </a:r>
            <a:r>
              <a:rPr lang="es-ES" dirty="0" err="1"/>
              <a:t>Functional</a:t>
            </a:r>
            <a:r>
              <a:rPr lang="es-ES" dirty="0"/>
              <a:t> </a:t>
            </a:r>
            <a:r>
              <a:rPr lang="es-ES" dirty="0" err="1"/>
              <a:t>Numeracy</a:t>
            </a:r>
            <a:r>
              <a:rPr lang="es-ES" dirty="0"/>
              <a:t> </a:t>
            </a:r>
            <a:r>
              <a:rPr lang="es-ES" dirty="0" err="1"/>
              <a:t>Is</a:t>
            </a:r>
            <a:r>
              <a:rPr lang="es-ES" dirty="0"/>
              <a:t> </a:t>
            </a:r>
            <a:r>
              <a:rPr lang="es-ES" dirty="0" err="1"/>
              <a:t>Predicted</a:t>
            </a:r>
            <a:r>
              <a:rPr lang="es-ES" dirty="0"/>
              <a:t> </a:t>
            </a:r>
            <a:r>
              <a:rPr lang="es-ES" dirty="0" err="1"/>
              <a:t>by</a:t>
            </a:r>
            <a:r>
              <a:rPr lang="es-ES" dirty="0"/>
              <a:t> </a:t>
            </a:r>
            <a:r>
              <a:rPr lang="es-ES" dirty="0" err="1"/>
              <a:t>Their</a:t>
            </a:r>
            <a:r>
              <a:rPr lang="es-ES" dirty="0"/>
              <a:t> </a:t>
            </a:r>
            <a:r>
              <a:rPr lang="es-ES" dirty="0" err="1"/>
              <a:t>School</a:t>
            </a:r>
            <a:r>
              <a:rPr lang="es-ES" dirty="0"/>
              <a:t> </a:t>
            </a:r>
            <a:r>
              <a:rPr lang="es-ES" dirty="0" err="1"/>
              <a:t>Entry</a:t>
            </a:r>
            <a:r>
              <a:rPr lang="es-ES" dirty="0"/>
              <a:t> </a:t>
            </a:r>
            <a:r>
              <a:rPr lang="es-ES" dirty="0" err="1"/>
              <a:t>Number</a:t>
            </a:r>
            <a:r>
              <a:rPr lang="es-ES" dirty="0"/>
              <a:t> </a:t>
            </a:r>
            <a:r>
              <a:rPr lang="es-ES" dirty="0" err="1"/>
              <a:t>System</a:t>
            </a:r>
            <a:r>
              <a:rPr lang="es-ES" dirty="0"/>
              <a:t> </a:t>
            </a:r>
            <a:r>
              <a:rPr lang="es-ES" dirty="0" err="1"/>
              <a:t>Knowledge</a:t>
            </a:r>
            <a:r>
              <a:rPr lang="es-ES" dirty="0"/>
              <a:t>. </a:t>
            </a:r>
            <a:r>
              <a:rPr lang="es-ES" i="1" dirty="0" err="1"/>
              <a:t>PLoS</a:t>
            </a:r>
            <a:r>
              <a:rPr lang="es-ES" i="1" dirty="0"/>
              <a:t> ONE 8(1</a:t>
            </a:r>
            <a:r>
              <a:rPr lang="es-ES" dirty="0"/>
              <a:t>): e54651. https://doi.org/10.1371/journal.pone.0054651</a:t>
            </a:r>
          </a:p>
          <a:p>
            <a:pPr algn="just"/>
            <a:r>
              <a:rPr lang="es-ES" dirty="0" err="1"/>
              <a:t>McCloskey</a:t>
            </a:r>
            <a:r>
              <a:rPr lang="es-ES" dirty="0"/>
              <a:t>, G. (2017). Error </a:t>
            </a:r>
            <a:r>
              <a:rPr lang="es-ES" dirty="0" err="1"/>
              <a:t>Analysis</a:t>
            </a:r>
            <a:r>
              <a:rPr lang="es-ES" dirty="0"/>
              <a:t>: </a:t>
            </a:r>
            <a:r>
              <a:rPr lang="es-ES" dirty="0" err="1"/>
              <a:t>Past</a:t>
            </a:r>
            <a:r>
              <a:rPr lang="es-ES" dirty="0"/>
              <a:t>, </a:t>
            </a:r>
            <a:r>
              <a:rPr lang="es-ES" dirty="0" err="1"/>
              <a:t>Present</a:t>
            </a:r>
            <a:r>
              <a:rPr lang="es-ES" dirty="0"/>
              <a:t>, and </a:t>
            </a:r>
            <a:r>
              <a:rPr lang="es-ES" dirty="0" err="1"/>
              <a:t>Future</a:t>
            </a:r>
            <a:r>
              <a:rPr lang="es-ES" dirty="0"/>
              <a:t>. </a:t>
            </a:r>
            <a:r>
              <a:rPr lang="es-ES" i="1" dirty="0" err="1"/>
              <a:t>Journal</a:t>
            </a:r>
            <a:r>
              <a:rPr lang="es-ES" i="1" dirty="0"/>
              <a:t> of </a:t>
            </a:r>
            <a:r>
              <a:rPr lang="es-ES" i="1" dirty="0" err="1"/>
              <a:t>Psychoeducational</a:t>
            </a:r>
            <a:r>
              <a:rPr lang="es-ES" i="1" dirty="0"/>
              <a:t> </a:t>
            </a:r>
            <a:r>
              <a:rPr lang="es-ES" i="1" dirty="0" err="1"/>
              <a:t>Assessment</a:t>
            </a:r>
            <a:r>
              <a:rPr lang="es-ES" i="1" dirty="0"/>
              <a:t>, 35</a:t>
            </a:r>
            <a:r>
              <a:rPr lang="es-ES" dirty="0"/>
              <a:t>(1-2), 242-250.</a:t>
            </a:r>
          </a:p>
          <a:p>
            <a:pPr algn="just"/>
            <a:r>
              <a:rPr lang="es-ES" dirty="0" err="1"/>
              <a:t>Träff</a:t>
            </a:r>
            <a:r>
              <a:rPr lang="es-ES" dirty="0"/>
              <a:t>, U., </a:t>
            </a:r>
            <a:r>
              <a:rPr lang="es-ES" dirty="0" err="1"/>
              <a:t>Olsson</a:t>
            </a:r>
            <a:r>
              <a:rPr lang="es-ES" dirty="0"/>
              <a:t>, L., </a:t>
            </a:r>
            <a:r>
              <a:rPr lang="es-ES" dirty="0" err="1"/>
              <a:t>Östergren</a:t>
            </a:r>
            <a:r>
              <a:rPr lang="es-ES" dirty="0"/>
              <a:t>, R., &amp; </a:t>
            </a:r>
            <a:r>
              <a:rPr lang="es-ES" dirty="0" err="1"/>
              <a:t>Skagerlund</a:t>
            </a:r>
            <a:r>
              <a:rPr lang="es-ES" dirty="0"/>
              <a:t>, K. (2017). </a:t>
            </a:r>
            <a:r>
              <a:rPr lang="es-ES" dirty="0" err="1"/>
              <a:t>Heterogeneity</a:t>
            </a:r>
            <a:r>
              <a:rPr lang="es-ES" dirty="0"/>
              <a:t> of </a:t>
            </a:r>
            <a:r>
              <a:rPr lang="es-ES" dirty="0" err="1"/>
              <a:t>developmental</a:t>
            </a:r>
            <a:r>
              <a:rPr lang="es-ES" dirty="0"/>
              <a:t> </a:t>
            </a:r>
            <a:r>
              <a:rPr lang="es-ES" dirty="0" err="1"/>
              <a:t>dyscalculia</a:t>
            </a:r>
            <a:r>
              <a:rPr lang="es-ES" dirty="0"/>
              <a:t>: cases </a:t>
            </a:r>
            <a:r>
              <a:rPr lang="es-ES" dirty="0" err="1"/>
              <a:t>with</a:t>
            </a:r>
            <a:r>
              <a:rPr lang="es-ES" dirty="0"/>
              <a:t> </a:t>
            </a:r>
            <a:r>
              <a:rPr lang="es-ES" dirty="0" err="1"/>
              <a:t>different</a:t>
            </a:r>
            <a:r>
              <a:rPr lang="es-ES" dirty="0"/>
              <a:t> </a:t>
            </a:r>
            <a:r>
              <a:rPr lang="es-ES" dirty="0" err="1"/>
              <a:t>deficit</a:t>
            </a:r>
            <a:r>
              <a:rPr lang="es-ES" dirty="0"/>
              <a:t> </a:t>
            </a:r>
            <a:r>
              <a:rPr lang="es-ES" dirty="0" err="1"/>
              <a:t>profiles</a:t>
            </a:r>
            <a:r>
              <a:rPr lang="es-ES" dirty="0"/>
              <a:t>. </a:t>
            </a:r>
            <a:r>
              <a:rPr lang="es-ES" i="1" dirty="0" err="1"/>
              <a:t>Frontiers</a:t>
            </a:r>
            <a:r>
              <a:rPr lang="es-ES" i="1" dirty="0"/>
              <a:t> in </a:t>
            </a:r>
            <a:r>
              <a:rPr lang="es-ES" i="1" dirty="0" err="1"/>
              <a:t>psychology</a:t>
            </a:r>
            <a:r>
              <a:rPr lang="es-ES" i="1" dirty="0"/>
              <a:t>, 7</a:t>
            </a:r>
            <a:r>
              <a:rPr lang="es-ES" dirty="0"/>
              <a:t>, 2000.</a:t>
            </a:r>
          </a:p>
          <a:p>
            <a:endParaRPr lang="es-ES" dirty="0"/>
          </a:p>
          <a:p>
            <a:endParaRPr lang="es-ES" dirty="0"/>
          </a:p>
          <a:p>
            <a:endParaRPr lang="es-ES" dirty="0"/>
          </a:p>
          <a:p>
            <a:endParaRPr lang="es-ES" dirty="0"/>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53218" y="225083"/>
            <a:ext cx="11563644" cy="1200329"/>
          </a:xfrm>
          <a:prstGeom prst="rect">
            <a:avLst/>
          </a:prstGeom>
          <a:noFill/>
        </p:spPr>
        <p:txBody>
          <a:bodyPr wrap="square" rtlCol="0">
            <a:spAutoFit/>
          </a:bodyPr>
          <a:lstStyle/>
          <a:p>
            <a:r>
              <a:rPr lang="es-ES" sz="3600" b="1" dirty="0"/>
              <a:t>Referencias</a:t>
            </a:r>
          </a:p>
          <a:p>
            <a:endParaRPr lang="es-ES" sz="3600" b="1" dirty="0"/>
          </a:p>
        </p:txBody>
      </p:sp>
      <p:pic>
        <p:nvPicPr>
          <p:cNvPr id="7" name="Imagen 6">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5394960"/>
            <a:ext cx="2766184" cy="1335282"/>
          </a:xfrm>
          <a:prstGeom prst="rect">
            <a:avLst/>
          </a:prstGeom>
        </p:spPr>
      </p:pic>
      <p:pic>
        <p:nvPicPr>
          <p:cNvPr id="6" name="Audio 5">
            <a:hlinkClick r:id="" action="ppaction://media"/>
            <a:extLst>
              <a:ext uri="{FF2B5EF4-FFF2-40B4-BE49-F238E27FC236}">
                <a16:creationId xmlns:a16="http://schemas.microsoft.com/office/drawing/2014/main" id="{22067039-2975-4EE5-AA92-ACE8B7B463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29389650"/>
      </p:ext>
    </p:extLst>
  </p:cSld>
  <p:clrMapOvr>
    <a:masterClrMapping/>
  </p:clrMapOvr>
  <mc:AlternateContent xmlns:mc="http://schemas.openxmlformats.org/markup-compatibility/2006" xmlns:p14="http://schemas.microsoft.com/office/powerpoint/2010/main">
    <mc:Choice Requires="p14">
      <p:transition spd="slow" p14:dur="2000" advTm="3653"/>
    </mc:Choice>
    <mc:Fallback xmlns="">
      <p:transition spd="slow" advTm="36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C9E8">
            <a:alpha val="38000"/>
          </a:srgb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1B5525C-E173-4258-BA17-9A72025D2F2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5588" y="404445"/>
            <a:ext cx="1640823" cy="1677966"/>
          </a:xfrm>
          <a:prstGeom prst="rect">
            <a:avLst/>
          </a:prstGeom>
        </p:spPr>
      </p:pic>
      <p:sp>
        <p:nvSpPr>
          <p:cNvPr id="6" name="CuadroTexto 5">
            <a:extLst>
              <a:ext uri="{FF2B5EF4-FFF2-40B4-BE49-F238E27FC236}">
                <a16:creationId xmlns:a16="http://schemas.microsoft.com/office/drawing/2014/main" id="{3821DDFA-8B50-469E-8EAB-B615D33A0C7C}"/>
              </a:ext>
            </a:extLst>
          </p:cNvPr>
          <p:cNvSpPr txBox="1"/>
          <p:nvPr/>
        </p:nvSpPr>
        <p:spPr>
          <a:xfrm>
            <a:off x="2715065" y="2320668"/>
            <a:ext cx="7596553" cy="1292662"/>
          </a:xfrm>
          <a:prstGeom prst="rect">
            <a:avLst/>
          </a:prstGeom>
          <a:noFill/>
        </p:spPr>
        <p:txBody>
          <a:bodyPr wrap="square" rtlCol="0">
            <a:spAutoFit/>
          </a:bodyPr>
          <a:lstStyle/>
          <a:p>
            <a:pPr algn="ctr"/>
            <a:r>
              <a:rPr lang="es-ES" sz="2000" b="1" dirty="0">
                <a:latin typeface="Candara" panose="020E0502030303020204" pitchFamily="34" charset="0"/>
                <a:cs typeface="Times New Roman" panose="02020603050405020304" pitchFamily="18" charset="0"/>
              </a:rPr>
              <a:t>Congreso Internacional de Educación e Innovación: Inclusión, Tecnología y Sociedad </a:t>
            </a:r>
          </a:p>
          <a:p>
            <a:pPr algn="ctr"/>
            <a:r>
              <a:rPr lang="es-ES" sz="2000" dirty="0">
                <a:latin typeface="Candara" panose="020E0502030303020204" pitchFamily="34" charset="0"/>
                <a:cs typeface="Times New Roman" panose="02020603050405020304" pitchFamily="18" charset="0"/>
              </a:rPr>
              <a:t>Granada, 18, 19 y 20 de diciembre de 2019</a:t>
            </a:r>
          </a:p>
          <a:p>
            <a:endParaRPr lang="es-ES" dirty="0"/>
          </a:p>
        </p:txBody>
      </p:sp>
      <p:sp>
        <p:nvSpPr>
          <p:cNvPr id="7" name="CuadroTexto 6">
            <a:extLst>
              <a:ext uri="{FF2B5EF4-FFF2-40B4-BE49-F238E27FC236}">
                <a16:creationId xmlns:a16="http://schemas.microsoft.com/office/drawing/2014/main" id="{47AFDE5E-B3D2-4992-B017-A3D65327D964}"/>
              </a:ext>
            </a:extLst>
          </p:cNvPr>
          <p:cNvSpPr txBox="1"/>
          <p:nvPr/>
        </p:nvSpPr>
        <p:spPr>
          <a:xfrm>
            <a:off x="2518116" y="4401621"/>
            <a:ext cx="7146388" cy="430887"/>
          </a:xfrm>
          <a:prstGeom prst="rect">
            <a:avLst/>
          </a:prstGeom>
          <a:noFill/>
        </p:spPr>
        <p:txBody>
          <a:bodyPr wrap="square" rtlCol="0">
            <a:spAutoFit/>
          </a:bodyPr>
          <a:lstStyle/>
          <a:p>
            <a:pPr algn="ctr"/>
            <a:r>
              <a:rPr lang="es-ES" sz="2200" dirty="0"/>
              <a:t>Antonio Coronado Hijón acoronado1@us.es</a:t>
            </a:r>
          </a:p>
        </p:txBody>
      </p:sp>
      <p:sp>
        <p:nvSpPr>
          <p:cNvPr id="8" name="CuadroTexto 7">
            <a:extLst>
              <a:ext uri="{FF2B5EF4-FFF2-40B4-BE49-F238E27FC236}">
                <a16:creationId xmlns:a16="http://schemas.microsoft.com/office/drawing/2014/main" id="{B7A9AA70-655A-44F8-8003-BB6D1D682912}"/>
              </a:ext>
            </a:extLst>
          </p:cNvPr>
          <p:cNvSpPr txBox="1"/>
          <p:nvPr/>
        </p:nvSpPr>
        <p:spPr>
          <a:xfrm>
            <a:off x="1871003" y="3571628"/>
            <a:ext cx="8440615" cy="1200329"/>
          </a:xfrm>
          <a:prstGeom prst="rect">
            <a:avLst/>
          </a:prstGeom>
          <a:noFill/>
        </p:spPr>
        <p:txBody>
          <a:bodyPr wrap="square" rtlCol="0">
            <a:spAutoFit/>
          </a:bodyPr>
          <a:lstStyle/>
          <a:p>
            <a:pPr algn="ctr"/>
            <a:r>
              <a:rPr lang="es-ES_tradnl" sz="2400" b="1" cap="all" dirty="0"/>
              <a:t>IDENTIFICACIÓN DE DIFICULTADES DE APRENDIZAJE ARITMÉTICO DESDE UN ENFOQUE NEUROEDUCATIVO</a:t>
            </a:r>
            <a:endParaRPr lang="es-ES" sz="2400" b="1" cap="all" dirty="0"/>
          </a:p>
          <a:p>
            <a:pPr algn="ctr"/>
            <a:endParaRPr lang="es-ES" sz="2400" dirty="0"/>
          </a:p>
        </p:txBody>
      </p:sp>
      <p:pic>
        <p:nvPicPr>
          <p:cNvPr id="3" name="Audio 2">
            <a:hlinkClick r:id="" action="ppaction://media"/>
            <a:extLst>
              <a:ext uri="{FF2B5EF4-FFF2-40B4-BE49-F238E27FC236}">
                <a16:creationId xmlns:a16="http://schemas.microsoft.com/office/drawing/2014/main" id="{E3D2C952-5C18-4C6D-B19A-18FFDE2135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850439"/>
      </p:ext>
    </p:extLst>
  </p:cSld>
  <p:clrMapOvr>
    <a:masterClrMapping/>
  </p:clrMapOvr>
  <mc:AlternateContent xmlns:mc="http://schemas.openxmlformats.org/markup-compatibility/2006" xmlns:p14="http://schemas.microsoft.com/office/powerpoint/2010/main">
    <mc:Choice Requires="p14">
      <p:transition spd="slow" p14:dur="2000" advTm="6875"/>
    </mc:Choice>
    <mc:Fallback xmlns="">
      <p:transition spd="slow" advTm="6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3901440"/>
            <a:ext cx="2766184" cy="2828802"/>
          </a:xfrm>
          <a:prstGeom prst="rect">
            <a:avLst/>
          </a:prstGeom>
        </p:spPr>
      </p:pic>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p:txBody>
          <a:bodyPr>
            <a:normAutofit/>
          </a:bodyPr>
          <a:lstStyle/>
          <a:p>
            <a:pPr marL="0" indent="0" algn="just">
              <a:buNone/>
            </a:pPr>
            <a:r>
              <a:rPr lang="es-ES" dirty="0"/>
              <a:t>En la actualidad, gracias a estudios de </a:t>
            </a:r>
            <a:r>
              <a:rPr lang="es-ES" dirty="0" err="1"/>
              <a:t>neuroimágen</a:t>
            </a:r>
            <a:r>
              <a:rPr lang="es-ES" dirty="0"/>
              <a:t> tanto </a:t>
            </a:r>
            <a:r>
              <a:rPr lang="es-ES" dirty="0" err="1"/>
              <a:t>morfométricos</a:t>
            </a:r>
            <a:r>
              <a:rPr lang="es-ES" dirty="0"/>
              <a:t> como funcionales se ha podido indagar las áreas cerebrales que participan en los procesos matemáticos y que se ven afectadas en la </a:t>
            </a:r>
            <a:r>
              <a:rPr lang="es-ES" dirty="0" err="1"/>
              <a:t>discalculia</a:t>
            </a:r>
            <a:r>
              <a:rPr lang="es-ES" dirty="0"/>
              <a:t> de desarrollo. Los estudios del desarrollo de las habilidades de cálculo han facilitado la comprensión de este trastorno. Un mayor conocimiento del perfil cognitivo del alumnado que presentan </a:t>
            </a:r>
            <a:r>
              <a:rPr lang="es-ES" dirty="0" err="1"/>
              <a:t>dicalculia</a:t>
            </a:r>
            <a:r>
              <a:rPr lang="es-ES" dirty="0"/>
              <a:t> del desarrollo, mediante pruebas psicopedagógicas, facilitará el diseño de estrategias de intervención educativa, estableciendo así un enfoque </a:t>
            </a:r>
            <a:r>
              <a:rPr lang="es-ES" dirty="0" err="1"/>
              <a:t>neuroeducativo</a:t>
            </a:r>
            <a:r>
              <a:rPr lang="es-ES" dirty="0"/>
              <a:t> de la comprensión y atención a estos trastornos escolares.</a:t>
            </a:r>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53218" y="225083"/>
            <a:ext cx="11563644" cy="646331"/>
          </a:xfrm>
          <a:prstGeom prst="rect">
            <a:avLst/>
          </a:prstGeom>
          <a:noFill/>
        </p:spPr>
        <p:txBody>
          <a:bodyPr wrap="square" rtlCol="0">
            <a:spAutoFit/>
          </a:bodyPr>
          <a:lstStyle/>
          <a:p>
            <a:r>
              <a:rPr lang="es-ES" sz="3600" b="1" dirty="0"/>
              <a:t>Justificación/Marco Teórico</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5040" y="5493068"/>
            <a:ext cx="1402080" cy="10296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a:extLst>
              <a:ext uri="{FF2B5EF4-FFF2-40B4-BE49-F238E27FC236}">
                <a16:creationId xmlns:a16="http://schemas.microsoft.com/office/drawing/2014/main" id="{28A2CB0F-8DAB-412C-81B1-1DA1318AACA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48458398"/>
      </p:ext>
    </p:extLst>
  </p:cSld>
  <p:clrMapOvr>
    <a:masterClrMapping/>
  </p:clrMapOvr>
  <mc:AlternateContent xmlns:mc="http://schemas.openxmlformats.org/markup-compatibility/2006" xmlns:p14="http://schemas.microsoft.com/office/powerpoint/2010/main">
    <mc:Choice Requires="p14">
      <p:transition spd="slow" p14:dur="2000" advTm="45468"/>
    </mc:Choice>
    <mc:Fallback xmlns="">
      <p:transition spd="slow" advTm="45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3901440"/>
            <a:ext cx="2766184" cy="2828802"/>
          </a:xfrm>
          <a:prstGeom prst="rect">
            <a:avLst/>
          </a:prstGeom>
        </p:spPr>
      </p:pic>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p:txBody>
          <a:bodyPr>
            <a:normAutofit/>
          </a:bodyPr>
          <a:lstStyle/>
          <a:p>
            <a:pPr marL="0" indent="0" algn="just">
              <a:buNone/>
            </a:pPr>
            <a:r>
              <a:rPr lang="es-ES" dirty="0"/>
              <a:t>La neurociencia y, específicamente, la neuropsicología y la vertiente aplicada de la neurociencia educativa, han aportado dos explicaciones neuropsicológicas para la </a:t>
            </a:r>
            <a:r>
              <a:rPr lang="es-ES" dirty="0" err="1"/>
              <a:t>discalculia</a:t>
            </a:r>
            <a:r>
              <a:rPr lang="es-ES" dirty="0"/>
              <a:t> del desarrollo. La primigenia -más antigua- plantea que este trastorno es secundario y consecuente a. diversos dominios cognitivos generales, como la memoria, el lenguaje o las habilidades cognitivas espaciales. Un planteamiento más reciente es el que plantea que la </a:t>
            </a:r>
            <a:r>
              <a:rPr lang="es-ES" dirty="0" err="1"/>
              <a:t>discalculia</a:t>
            </a:r>
            <a:r>
              <a:rPr lang="es-ES" dirty="0"/>
              <a:t> del desarrollo es afectada por déficits cognitivos en la construcción del concepto de magnitud y sentido numérico  (</a:t>
            </a:r>
            <a:r>
              <a:rPr lang="es-ES" dirty="0" err="1"/>
              <a:t>Butterworth</a:t>
            </a:r>
            <a:r>
              <a:rPr lang="es-ES" dirty="0"/>
              <a:t>, 2008).</a:t>
            </a:r>
          </a:p>
          <a:p>
            <a:pPr marL="0" indent="0" algn="just">
              <a:buNone/>
            </a:pPr>
            <a:endParaRPr lang="es-ES" dirty="0"/>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53218" y="225083"/>
            <a:ext cx="11563644" cy="646331"/>
          </a:xfrm>
          <a:prstGeom prst="rect">
            <a:avLst/>
          </a:prstGeom>
          <a:noFill/>
        </p:spPr>
        <p:txBody>
          <a:bodyPr wrap="square" rtlCol="0">
            <a:spAutoFit/>
          </a:bodyPr>
          <a:lstStyle/>
          <a:p>
            <a:r>
              <a:rPr lang="es-ES" sz="3600" b="1" dirty="0"/>
              <a:t>Justificación/Marco Teórico</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5040" y="5493068"/>
            <a:ext cx="1402080" cy="10296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a:extLst>
              <a:ext uri="{FF2B5EF4-FFF2-40B4-BE49-F238E27FC236}">
                <a16:creationId xmlns:a16="http://schemas.microsoft.com/office/drawing/2014/main" id="{C698A612-0EEB-45BA-B999-84A123A835E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2568873"/>
      </p:ext>
    </p:extLst>
  </p:cSld>
  <p:clrMapOvr>
    <a:masterClrMapping/>
  </p:clrMapOvr>
  <mc:AlternateContent xmlns:mc="http://schemas.openxmlformats.org/markup-compatibility/2006" xmlns:p14="http://schemas.microsoft.com/office/powerpoint/2010/main">
    <mc:Choice Requires="p14">
      <p:transition spd="slow" p14:dur="2000" advTm="45249"/>
    </mc:Choice>
    <mc:Fallback xmlns="">
      <p:transition spd="slow" advTm="45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3901440"/>
            <a:ext cx="2766184" cy="2828802"/>
          </a:xfrm>
          <a:prstGeom prst="rect">
            <a:avLst/>
          </a:prstGeom>
        </p:spPr>
      </p:pic>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p:txBody>
          <a:bodyPr>
            <a:normAutofit/>
          </a:bodyPr>
          <a:lstStyle/>
          <a:p>
            <a:pPr marL="0" indent="0" algn="just">
              <a:buNone/>
            </a:pPr>
            <a:r>
              <a:rPr lang="es-ES" dirty="0"/>
              <a:t>El inicial modelo desde el paradigma de la psicología cognitiva, es también influido por los  datos de la emergente neurociencia, transformando la propuesta inicial de procesamiento lineal de la información, en un nuevo modelo conexionista distribuido, donde el procesamiento de la información se entiende ahora con un funcionamiento en paralelo y distribuido en procesamientos múltiples, destacándose la relación entre éstos. Un procesamiento múltiple para la adquisición de conocimiento a modo de red neuronal interconectada, donde cada conexión puede distribuirse en varias direcciones (Coronado-Hijón, 2019). </a:t>
            </a:r>
          </a:p>
          <a:p>
            <a:pPr marL="0" indent="0" algn="just">
              <a:buNone/>
            </a:pPr>
            <a:endParaRPr lang="es-ES" dirty="0"/>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53218" y="225083"/>
            <a:ext cx="11563644" cy="646331"/>
          </a:xfrm>
          <a:prstGeom prst="rect">
            <a:avLst/>
          </a:prstGeom>
          <a:noFill/>
        </p:spPr>
        <p:txBody>
          <a:bodyPr wrap="square" rtlCol="0">
            <a:spAutoFit/>
          </a:bodyPr>
          <a:lstStyle/>
          <a:p>
            <a:r>
              <a:rPr lang="es-ES" sz="3600" b="1" dirty="0"/>
              <a:t>Justificación/Marco Teórico</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5040" y="5493068"/>
            <a:ext cx="1402080" cy="10296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a:extLst>
              <a:ext uri="{FF2B5EF4-FFF2-40B4-BE49-F238E27FC236}">
                <a16:creationId xmlns:a16="http://schemas.microsoft.com/office/drawing/2014/main" id="{8FF9AF9E-ED14-4365-B2CE-E9B0D96D7D7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30115542"/>
      </p:ext>
    </p:extLst>
  </p:cSld>
  <p:clrMapOvr>
    <a:masterClrMapping/>
  </p:clrMapOvr>
  <mc:AlternateContent xmlns:mc="http://schemas.openxmlformats.org/markup-compatibility/2006" xmlns:p14="http://schemas.microsoft.com/office/powerpoint/2010/main">
    <mc:Choice Requires="p14">
      <p:transition spd="slow" p14:dur="2000" advTm="44714"/>
    </mc:Choice>
    <mc:Fallback xmlns="">
      <p:transition spd="slow" advTm="44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p:txBody>
          <a:bodyPr>
            <a:normAutofit/>
          </a:bodyPr>
          <a:lstStyle/>
          <a:p>
            <a:pPr marL="0" indent="0" algn="just">
              <a:buNone/>
            </a:pPr>
            <a:r>
              <a:rPr lang="es-ES" dirty="0"/>
              <a:t>Desde una perspectiva cognitiva, la identificación de las dificultades de aprendizaje del cálculo aritmético, es susceptible de desfragmentación en distintos componentes de  procesamiento interno de carácter cognitivo, mediante métodos indirectos de observación, como el análisis de los errores (Coronado-Hijón, 2014). Con la utilización de metodologías de estudio de caso, podemos identificar las idiosincrasias individuales a nivel cognitivo (</a:t>
            </a:r>
            <a:r>
              <a:rPr lang="es-ES" dirty="0" err="1"/>
              <a:t>Träff</a:t>
            </a:r>
            <a:r>
              <a:rPr lang="es-ES" dirty="0"/>
              <a:t>, </a:t>
            </a:r>
            <a:r>
              <a:rPr lang="es-ES" dirty="0" err="1"/>
              <a:t>Olsson</a:t>
            </a:r>
            <a:r>
              <a:rPr lang="es-ES" dirty="0"/>
              <a:t>, </a:t>
            </a:r>
            <a:r>
              <a:rPr lang="es-ES" dirty="0" err="1"/>
              <a:t>Östergren</a:t>
            </a:r>
            <a:r>
              <a:rPr lang="es-ES" dirty="0"/>
              <a:t> &amp; </a:t>
            </a:r>
            <a:r>
              <a:rPr lang="es-ES" dirty="0" err="1"/>
              <a:t>Skagerlund</a:t>
            </a:r>
            <a:r>
              <a:rPr lang="es-ES" dirty="0"/>
              <a:t>, 2017). </a:t>
            </a:r>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53218" y="225083"/>
            <a:ext cx="11563644" cy="646331"/>
          </a:xfrm>
          <a:prstGeom prst="rect">
            <a:avLst/>
          </a:prstGeom>
          <a:noFill/>
        </p:spPr>
        <p:txBody>
          <a:bodyPr wrap="square" rtlCol="0">
            <a:spAutoFit/>
          </a:bodyPr>
          <a:lstStyle/>
          <a:p>
            <a:r>
              <a:rPr lang="es-ES" sz="3600" b="1" dirty="0"/>
              <a:t>Objetivos</a:t>
            </a:r>
          </a:p>
        </p:txBody>
      </p:sp>
      <p:pic>
        <p:nvPicPr>
          <p:cNvPr id="7" name="Imagen 6">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4848162"/>
            <a:ext cx="2766184" cy="1882080"/>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920" y="4848162"/>
            <a:ext cx="1219200" cy="809625"/>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udio 5">
            <a:hlinkClick r:id="" action="ppaction://media"/>
            <a:extLst>
              <a:ext uri="{FF2B5EF4-FFF2-40B4-BE49-F238E27FC236}">
                <a16:creationId xmlns:a16="http://schemas.microsoft.com/office/drawing/2014/main" id="{39CBAA5C-B6A4-4EAD-8A81-685E60ECFCE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4140677"/>
      </p:ext>
    </p:extLst>
  </p:cSld>
  <p:clrMapOvr>
    <a:masterClrMapping/>
  </p:clrMapOvr>
  <mc:AlternateContent xmlns:mc="http://schemas.openxmlformats.org/markup-compatibility/2006" xmlns:p14="http://schemas.microsoft.com/office/powerpoint/2010/main">
    <mc:Choice Requires="p14">
      <p:transition spd="slow" p14:dur="2000" advTm="34309"/>
    </mc:Choice>
    <mc:Fallback xmlns="">
      <p:transition spd="slow" advTm="34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a:xfrm>
            <a:off x="838200" y="1825624"/>
            <a:ext cx="10515600" cy="4595495"/>
          </a:xfrm>
        </p:spPr>
        <p:txBody>
          <a:bodyPr/>
          <a:lstStyle/>
          <a:p>
            <a:pPr marL="0" indent="0" algn="just">
              <a:buNone/>
            </a:pPr>
            <a:r>
              <a:rPr lang="es-ES" dirty="0"/>
              <a:t>Dos estudios realizados con una prueba analítica para la identificación y </a:t>
            </a:r>
            <a:r>
              <a:rPr lang="es-ES" dirty="0" err="1"/>
              <a:t>dimensionalización</a:t>
            </a:r>
            <a:r>
              <a:rPr lang="es-ES" dirty="0"/>
              <a:t> de los errores aritméticos (EVADAC; Coronado-Hijón, 2017), aportaron datos relevantes desde la perspectiva </a:t>
            </a:r>
            <a:r>
              <a:rPr lang="es-ES" dirty="0" err="1"/>
              <a:t>neuroeducativa</a:t>
            </a:r>
            <a:r>
              <a:rPr lang="es-ES" dirty="0"/>
              <a:t>, al identificar como componentes principales en el cálculo aritmético, conceptos de estructura aditiva (Coronado-Hijón, 2015).  Estos datos, confirmando resultados similares en otros estudios (</a:t>
            </a:r>
            <a:r>
              <a:rPr lang="es-ES" dirty="0" err="1"/>
              <a:t>Carpenter</a:t>
            </a:r>
            <a:r>
              <a:rPr lang="es-ES" dirty="0"/>
              <a:t>, &amp; </a:t>
            </a:r>
            <a:r>
              <a:rPr lang="es-ES" dirty="0" err="1"/>
              <a:t>Moser</a:t>
            </a:r>
            <a:r>
              <a:rPr lang="es-ES" dirty="0"/>
              <a:t>, 1983; Coronado-Hijón, 2014). </a:t>
            </a:r>
          </a:p>
          <a:p>
            <a:pPr marL="0" indent="0" algn="just">
              <a:buNone/>
            </a:pPr>
            <a:endParaRPr lang="es-ES" dirty="0"/>
          </a:p>
          <a:p>
            <a:pPr marL="0" indent="0" algn="just">
              <a:buNone/>
            </a:pPr>
            <a:endParaRPr lang="es-ES" dirty="0"/>
          </a:p>
          <a:p>
            <a:pPr marL="0" indent="0" algn="just">
              <a:buNone/>
            </a:pPr>
            <a:endParaRPr lang="es-ES" dirty="0"/>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13461" y="225083"/>
            <a:ext cx="11563644" cy="646331"/>
          </a:xfrm>
          <a:prstGeom prst="rect">
            <a:avLst/>
          </a:prstGeom>
          <a:noFill/>
        </p:spPr>
        <p:txBody>
          <a:bodyPr wrap="square" rtlCol="0">
            <a:spAutoFit/>
          </a:bodyPr>
          <a:lstStyle/>
          <a:p>
            <a:r>
              <a:rPr lang="es-ES" sz="3600" b="1" dirty="0"/>
              <a:t>Método</a:t>
            </a:r>
          </a:p>
        </p:txBody>
      </p:sp>
      <p:pic>
        <p:nvPicPr>
          <p:cNvPr id="7" name="Imagen 6">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5242560"/>
            <a:ext cx="2766184" cy="1487682"/>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850" y="3508058"/>
            <a:ext cx="3670300"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9E6E4FC9-70A3-4BB1-BFA6-95670DF9BA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48067019"/>
      </p:ext>
    </p:extLst>
  </p:cSld>
  <p:clrMapOvr>
    <a:masterClrMapping/>
  </p:clrMapOvr>
  <mc:AlternateContent xmlns:mc="http://schemas.openxmlformats.org/markup-compatibility/2006" xmlns:p14="http://schemas.microsoft.com/office/powerpoint/2010/main">
    <mc:Choice Requires="p14">
      <p:transition spd="slow" p14:dur="2000" advTm="33322"/>
    </mc:Choice>
    <mc:Fallback xmlns="">
      <p:transition spd="slow" advTm="33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p:txBody>
          <a:bodyPr/>
          <a:lstStyle/>
          <a:p>
            <a:pPr marL="0" indent="0" algn="just">
              <a:buNone/>
            </a:pPr>
            <a:r>
              <a:rPr lang="es-ES" dirty="0"/>
              <a:t>Lo más relevante desde la perspectiva </a:t>
            </a:r>
            <a:r>
              <a:rPr lang="es-ES" dirty="0" err="1"/>
              <a:t>neuroeducativa</a:t>
            </a:r>
            <a:r>
              <a:rPr lang="es-ES" dirty="0"/>
              <a:t> es que estos resultados sobre factores cognitivos aritméticos mostraron que el 65,194 % de la varianza total se explicaba por los componentes principales del cálculo aritmético de la adición y la sustracción.  </a:t>
            </a:r>
          </a:p>
          <a:p>
            <a:pPr marL="0" indent="0" algn="just">
              <a:buNone/>
            </a:pPr>
            <a:r>
              <a:rPr lang="es-ES" dirty="0"/>
              <a:t>La utilidad de este enfoque </a:t>
            </a:r>
            <a:r>
              <a:rPr lang="es-ES" dirty="0" err="1"/>
              <a:t>neurocognitivo</a:t>
            </a:r>
            <a:r>
              <a:rPr lang="es-ES" dirty="0"/>
              <a:t> de identificación se justifica aún más, con los resultados del segundo estudio, en el que se constató la existencia de tipos y patrones consistentes de errores, tanto a nivel individual como colectivo. En lo relativo a la consistencia individual, los datos de esta segunda investigación han sido concurrentes con las originarias observaciones y constatación de “errores sistemáticos” </a:t>
            </a:r>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53218" y="225083"/>
            <a:ext cx="11563644" cy="1200329"/>
          </a:xfrm>
          <a:prstGeom prst="rect">
            <a:avLst/>
          </a:prstGeom>
          <a:noFill/>
        </p:spPr>
        <p:txBody>
          <a:bodyPr wrap="square" rtlCol="0">
            <a:spAutoFit/>
          </a:bodyPr>
          <a:lstStyle/>
          <a:p>
            <a:r>
              <a:rPr lang="es-ES" sz="3600" b="1" dirty="0"/>
              <a:t>Resultados</a:t>
            </a:r>
          </a:p>
          <a:p>
            <a:endParaRPr lang="es-ES" sz="3600" b="1" dirty="0"/>
          </a:p>
        </p:txBody>
      </p:sp>
      <p:pic>
        <p:nvPicPr>
          <p:cNvPr id="7" name="Imagen 6">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5496560"/>
            <a:ext cx="2766184" cy="1233682"/>
          </a:xfrm>
          <a:prstGeom prst="rect">
            <a:avLst/>
          </a:prstGeom>
        </p:spPr>
      </p:pic>
      <p:pic>
        <p:nvPicPr>
          <p:cNvPr id="6" name="Audio 5">
            <a:hlinkClick r:id="" action="ppaction://media"/>
            <a:extLst>
              <a:ext uri="{FF2B5EF4-FFF2-40B4-BE49-F238E27FC236}">
                <a16:creationId xmlns:a16="http://schemas.microsoft.com/office/drawing/2014/main" id="{3C153D0D-4021-4DEC-884F-97F97A7706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64852466"/>
      </p:ext>
    </p:extLst>
  </p:cSld>
  <p:clrMapOvr>
    <a:masterClrMapping/>
  </p:clrMapOvr>
  <mc:AlternateContent xmlns:mc="http://schemas.openxmlformats.org/markup-compatibility/2006" xmlns:p14="http://schemas.microsoft.com/office/powerpoint/2010/main">
    <mc:Choice Requires="p14">
      <p:transition spd="slow" p14:dur="2000" advTm="56168"/>
    </mc:Choice>
    <mc:Fallback xmlns="">
      <p:transition spd="slow" advTm="56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p:txBody>
          <a:bodyPr/>
          <a:lstStyle/>
          <a:p>
            <a:pPr algn="just"/>
            <a:r>
              <a:rPr lang="es-ES" dirty="0"/>
              <a:t>Las metodologías de estudio de caso se muestran muy útiles en la identificación de las idiosincrasias individuales a nivel cognitivo (</a:t>
            </a:r>
            <a:r>
              <a:rPr lang="es-ES" dirty="0" err="1"/>
              <a:t>Träff</a:t>
            </a:r>
            <a:r>
              <a:rPr lang="es-ES" dirty="0"/>
              <a:t>, </a:t>
            </a:r>
            <a:r>
              <a:rPr lang="es-ES" dirty="0" err="1"/>
              <a:t>Olsson</a:t>
            </a:r>
            <a:r>
              <a:rPr lang="es-ES" dirty="0"/>
              <a:t>, </a:t>
            </a:r>
            <a:r>
              <a:rPr lang="es-ES" dirty="0" err="1"/>
              <a:t>Östergren</a:t>
            </a:r>
            <a:r>
              <a:rPr lang="es-ES" dirty="0"/>
              <a:t> &amp; </a:t>
            </a:r>
            <a:r>
              <a:rPr lang="es-ES" dirty="0" err="1"/>
              <a:t>Skagerlund</a:t>
            </a:r>
            <a:r>
              <a:rPr lang="es-ES" dirty="0"/>
              <a:t>, 2017). Con este objetivo, la utilización de pruebas analíticas de aprendizaje “</a:t>
            </a:r>
            <a:r>
              <a:rPr lang="es-ES" dirty="0" err="1"/>
              <a:t>Learning</a:t>
            </a:r>
            <a:r>
              <a:rPr lang="es-ES" dirty="0"/>
              <a:t> </a:t>
            </a:r>
            <a:r>
              <a:rPr lang="es-ES" dirty="0" err="1"/>
              <a:t>analytics</a:t>
            </a:r>
            <a:r>
              <a:rPr lang="es-ES" dirty="0"/>
              <a:t>”, presentan como principal activo la combinación y complementación de metodologías cualitativas y cuantitativas, en la consecución de una evaluación criterial y formativa, mostrándose en otros estudios con más eficacia que los </a:t>
            </a:r>
            <a:r>
              <a:rPr lang="es-ES" dirty="0" err="1"/>
              <a:t>tests</a:t>
            </a:r>
            <a:r>
              <a:rPr lang="es-ES" dirty="0"/>
              <a:t> de rendimiento, en el análisis de los errores de aprendizaje aritmético (</a:t>
            </a:r>
            <a:r>
              <a:rPr lang="es-ES" dirty="0" err="1"/>
              <a:t>Geary</a:t>
            </a:r>
            <a:r>
              <a:rPr lang="es-ES" dirty="0"/>
              <a:t>, </a:t>
            </a:r>
            <a:r>
              <a:rPr lang="es-ES" dirty="0" err="1"/>
              <a:t>Hoard</a:t>
            </a:r>
            <a:r>
              <a:rPr lang="es-ES" dirty="0"/>
              <a:t>, </a:t>
            </a:r>
            <a:r>
              <a:rPr lang="es-ES" dirty="0" err="1"/>
              <a:t>Nugent</a:t>
            </a:r>
            <a:r>
              <a:rPr lang="es-ES" dirty="0"/>
              <a:t> &amp; Bailey, 2013).</a:t>
            </a:r>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53218" y="225083"/>
            <a:ext cx="11563644" cy="646331"/>
          </a:xfrm>
          <a:prstGeom prst="rect">
            <a:avLst/>
          </a:prstGeom>
          <a:noFill/>
        </p:spPr>
        <p:txBody>
          <a:bodyPr wrap="square" rtlCol="0">
            <a:spAutoFit/>
          </a:bodyPr>
          <a:lstStyle/>
          <a:p>
            <a:r>
              <a:rPr lang="es-ES" sz="3600" b="1" dirty="0"/>
              <a:t>Conclusiones</a:t>
            </a:r>
          </a:p>
        </p:txBody>
      </p:sp>
      <p:pic>
        <p:nvPicPr>
          <p:cNvPr id="7" name="Imagen 6">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5019040"/>
            <a:ext cx="2766184" cy="1711202"/>
          </a:xfrm>
          <a:prstGeom prst="rect">
            <a:avLst/>
          </a:prstGeom>
        </p:spPr>
      </p:pic>
      <p:pic>
        <p:nvPicPr>
          <p:cNvPr id="6" name="Audio 5">
            <a:hlinkClick r:id="" action="ppaction://media"/>
            <a:extLst>
              <a:ext uri="{FF2B5EF4-FFF2-40B4-BE49-F238E27FC236}">
                <a16:creationId xmlns:a16="http://schemas.microsoft.com/office/drawing/2014/main" id="{2C22340B-13DB-4256-BAB9-6C33BE3367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20402972"/>
      </p:ext>
    </p:extLst>
  </p:cSld>
  <p:clrMapOvr>
    <a:masterClrMapping/>
  </p:clrMapOvr>
  <mc:AlternateContent xmlns:mc="http://schemas.openxmlformats.org/markup-compatibility/2006" xmlns:p14="http://schemas.microsoft.com/office/powerpoint/2010/main">
    <mc:Choice Requires="p14">
      <p:transition spd="slow" p14:dur="2000" advTm="40137"/>
    </mc:Choice>
    <mc:Fallback xmlns="">
      <p:transition spd="slow" advTm="40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7F78FC-C5B9-4CA1-B068-8DD312DCCD8F}"/>
              </a:ext>
            </a:extLst>
          </p:cNvPr>
          <p:cNvSpPr>
            <a:spLocks noGrp="1"/>
          </p:cNvSpPr>
          <p:nvPr>
            <p:ph idx="1"/>
          </p:nvPr>
        </p:nvSpPr>
        <p:spPr/>
        <p:txBody>
          <a:bodyPr>
            <a:normAutofit fontScale="92500" lnSpcReduction="10000"/>
          </a:bodyPr>
          <a:lstStyle/>
          <a:p>
            <a:pPr algn="just"/>
            <a:r>
              <a:rPr lang="es-ES" dirty="0"/>
              <a:t>El componente conceptual es determinante en la génesis de errores aritméticos, a la vez que un prerrequisito cognitivo básico de la adquisición de los contenidos de procedimiento o procesuales. El análisis de las producciones erróneas permite el acceso a las conceptualizaciones que el estudiante elabora relacionadas con la operación en sí misma y a los procedimientos que ésta requiere. Comprender las características de la naturaleza de los errores posibilita, de este modo, el diseño de estrategias alternativas de innovación educativa para la enseñanza del algoritmo.</a:t>
            </a:r>
          </a:p>
          <a:p>
            <a:pPr algn="just"/>
            <a:r>
              <a:rPr lang="es-ES" dirty="0"/>
              <a:t>Los procedimientos y técnicas de estudio desde la metodología psicométrica han de ser complementados con un enfoque de procesos para el análisis de errores que se deriva principalmente de la neuropsicología cognitiva, mediante la aplicación de pruebas analíticas de aprendizaje (</a:t>
            </a:r>
            <a:r>
              <a:rPr lang="es-ES" dirty="0" err="1"/>
              <a:t>McCloskey</a:t>
            </a:r>
            <a:r>
              <a:rPr lang="es-ES" dirty="0"/>
              <a:t>, 2017). </a:t>
            </a:r>
          </a:p>
          <a:p>
            <a:endParaRPr lang="es-ES" dirty="0"/>
          </a:p>
        </p:txBody>
      </p:sp>
      <p:sp>
        <p:nvSpPr>
          <p:cNvPr id="4" name="Rectángulo 3">
            <a:extLst>
              <a:ext uri="{FF2B5EF4-FFF2-40B4-BE49-F238E27FC236}">
                <a16:creationId xmlns:a16="http://schemas.microsoft.com/office/drawing/2014/main" id="{674F2BC7-56E8-46F8-8871-98DCB7449D5E}"/>
              </a:ext>
            </a:extLst>
          </p:cNvPr>
          <p:cNvSpPr/>
          <p:nvPr/>
        </p:nvSpPr>
        <p:spPr>
          <a:xfrm>
            <a:off x="0" y="0"/>
            <a:ext cx="12192000" cy="1069146"/>
          </a:xfrm>
          <a:prstGeom prst="rect">
            <a:avLst/>
          </a:prstGeom>
          <a:solidFill>
            <a:srgbClr val="8C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8B2DD"/>
              </a:solidFill>
            </a:endParaRPr>
          </a:p>
        </p:txBody>
      </p:sp>
      <p:sp>
        <p:nvSpPr>
          <p:cNvPr id="5" name="CuadroTexto 4">
            <a:extLst>
              <a:ext uri="{FF2B5EF4-FFF2-40B4-BE49-F238E27FC236}">
                <a16:creationId xmlns:a16="http://schemas.microsoft.com/office/drawing/2014/main" id="{AFCE1ED7-4892-4D73-AD39-D8E57A5A2D9C}"/>
              </a:ext>
            </a:extLst>
          </p:cNvPr>
          <p:cNvSpPr txBox="1"/>
          <p:nvPr/>
        </p:nvSpPr>
        <p:spPr>
          <a:xfrm>
            <a:off x="253218" y="225083"/>
            <a:ext cx="11563644" cy="646331"/>
          </a:xfrm>
          <a:prstGeom prst="rect">
            <a:avLst/>
          </a:prstGeom>
          <a:noFill/>
        </p:spPr>
        <p:txBody>
          <a:bodyPr wrap="square" rtlCol="0">
            <a:spAutoFit/>
          </a:bodyPr>
          <a:lstStyle/>
          <a:p>
            <a:r>
              <a:rPr lang="es-ES" sz="3600" b="1" dirty="0"/>
              <a:t>Conclusiones</a:t>
            </a:r>
          </a:p>
        </p:txBody>
      </p:sp>
      <p:pic>
        <p:nvPicPr>
          <p:cNvPr id="7" name="Imagen 6">
            <a:extLst>
              <a:ext uri="{FF2B5EF4-FFF2-40B4-BE49-F238E27FC236}">
                <a16:creationId xmlns:a16="http://schemas.microsoft.com/office/drawing/2014/main" id="{DD1B2B82-FC55-4AF6-8A15-3BE6B31FA77F}"/>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78888" y="5598160"/>
            <a:ext cx="2766184" cy="1132082"/>
          </a:xfrm>
          <a:prstGeom prst="rect">
            <a:avLst/>
          </a:prstGeom>
        </p:spPr>
      </p:pic>
      <p:pic>
        <p:nvPicPr>
          <p:cNvPr id="6" name="Audio 5">
            <a:hlinkClick r:id="" action="ppaction://media"/>
            <a:extLst>
              <a:ext uri="{FF2B5EF4-FFF2-40B4-BE49-F238E27FC236}">
                <a16:creationId xmlns:a16="http://schemas.microsoft.com/office/drawing/2014/main" id="{A8F4BA05-6948-454E-AE6B-3CCF3141C7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45339682"/>
      </p:ext>
    </p:extLst>
  </p:cSld>
  <p:clrMapOvr>
    <a:masterClrMapping/>
  </p:clrMapOvr>
  <mc:AlternateContent xmlns:mc="http://schemas.openxmlformats.org/markup-compatibility/2006" xmlns:p14="http://schemas.microsoft.com/office/powerpoint/2010/main">
    <mc:Choice Requires="p14">
      <p:transition spd="slow" p14:dur="2000" advTm="69508"/>
    </mc:Choice>
    <mc:Fallback xmlns="">
      <p:transition spd="slow" advTm="69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1146</Words>
  <Application>Microsoft Office PowerPoint</Application>
  <PresentationFormat>Panorámica</PresentationFormat>
  <Paragraphs>39</Paragraphs>
  <Slides>11</Slides>
  <Notes>0</Notes>
  <HiddenSlides>0</HiddenSlides>
  <MMClips>11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Candara</vt:lpstr>
      <vt:lpstr>Tema de Office</vt:lpstr>
      <vt:lpstr>Antonio Coronado Hijón Universidad de Sevilla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Antonio Coronado</cp:lastModifiedBy>
  <cp:revision>34</cp:revision>
  <dcterms:created xsi:type="dcterms:W3CDTF">2019-09-12T07:32:38Z</dcterms:created>
  <dcterms:modified xsi:type="dcterms:W3CDTF">2020-01-06T19:14:45Z</dcterms:modified>
</cp:coreProperties>
</file>